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oboto"/>
      <p:regular r:id="rId16"/>
      <p:bold r:id="rId17"/>
      <p:italic r:id="rId18"/>
      <p:boldItalic r:id="rId19"/>
    </p:embeddedFont>
    <p:embeddedFont>
      <p:font typeface="Amatic SC"/>
      <p:regular r:id="rId20"/>
      <p:bold r:id="rId21"/>
    </p:embeddedFont>
    <p:embeddedFont>
      <p:font typeface="Source Code Pro"/>
      <p:regular r:id="rId22"/>
      <p:bold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AmaticSC-regular.fntdata"/><Relationship Id="rId11" Type="http://schemas.openxmlformats.org/officeDocument/2006/relationships/slide" Target="slides/slide6.xml"/><Relationship Id="rId22" Type="http://schemas.openxmlformats.org/officeDocument/2006/relationships/font" Target="fonts/SourceCodePro-regular.fntdata"/><Relationship Id="rId10" Type="http://schemas.openxmlformats.org/officeDocument/2006/relationships/slide" Target="slides/slide5.xml"/><Relationship Id="rId21" Type="http://schemas.openxmlformats.org/officeDocument/2006/relationships/font" Target="fonts/AmaticSC-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SourceCodePr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bold.fntdata"/><Relationship Id="rId16" Type="http://schemas.openxmlformats.org/officeDocument/2006/relationships/font" Target="fonts/Roboto-regular.fntdata"/><Relationship Id="rId5" Type="http://schemas.openxmlformats.org/officeDocument/2006/relationships/notesMaster" Target="notesMasters/notesMaster1.xml"/><Relationship Id="rId19" Type="http://schemas.openxmlformats.org/officeDocument/2006/relationships/font" Target="fonts/Roboto-boldItalic.fntdata"/><Relationship Id="rId6" Type="http://schemas.openxmlformats.org/officeDocument/2006/relationships/slide" Target="slides/slide1.xml"/><Relationship Id="rId18"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33ace89808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3ace89808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1000"/>
              </a:spcBef>
              <a:spcAft>
                <a:spcPts val="0"/>
              </a:spcAft>
              <a:buSzPts val="1000"/>
              <a:buFont typeface="Trebuchet MS"/>
              <a:buChar char="●"/>
            </a:pPr>
            <a:r>
              <a:rPr lang="en" sz="1000">
                <a:latin typeface="Trebuchet MS"/>
                <a:ea typeface="Trebuchet MS"/>
                <a:cs typeface="Trebuchet MS"/>
                <a:sym typeface="Trebuchet MS"/>
              </a:rPr>
              <a:t>Conclusions.</a:t>
            </a:r>
            <a:endParaRPr sz="1400"/>
          </a:p>
          <a:p>
            <a:pPr indent="0" lvl="0" marL="0" rtl="0" algn="l">
              <a:spcBef>
                <a:spcPts val="1000"/>
              </a:spcBef>
              <a:spcAft>
                <a:spcPts val="0"/>
              </a:spcAft>
              <a:buNone/>
            </a:pPr>
            <a:r>
              <a:rPr lang="en"/>
              <a:t>Thank you for listening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33ada6a4d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3ada6a4d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latin typeface="Trebuchet MS"/>
              <a:ea typeface="Trebuchet MS"/>
              <a:cs typeface="Trebuchet MS"/>
              <a:sym typeface="Trebuchet M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33ace89808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3ace89808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1000"/>
              </a:spcBef>
              <a:spcAft>
                <a:spcPts val="0"/>
              </a:spcAft>
              <a:buSzPts val="1000"/>
              <a:buFont typeface="Trebuchet MS"/>
              <a:buChar char="●"/>
            </a:pPr>
            <a:r>
              <a:rPr lang="en" sz="1000">
                <a:latin typeface="Trebuchet MS"/>
                <a:ea typeface="Trebuchet MS"/>
                <a:cs typeface="Trebuchet MS"/>
                <a:sym typeface="Trebuchet MS"/>
              </a:rPr>
              <a:t>Specific goal of the project (Give a problem definition. Why is this an interesting and difficult problem?)</a:t>
            </a:r>
            <a:endParaRPr sz="1000">
              <a:latin typeface="Trebuchet MS"/>
              <a:ea typeface="Trebuchet MS"/>
              <a:cs typeface="Trebuchet MS"/>
              <a:sym typeface="Trebuchet MS"/>
            </a:endParaRPr>
          </a:p>
          <a:p>
            <a:pPr indent="0" lvl="0" marL="0" rtl="0" algn="l">
              <a:lnSpc>
                <a:spcPct val="115000"/>
              </a:lnSpc>
              <a:spcBef>
                <a:spcPts val="1000"/>
              </a:spcBef>
              <a:spcAft>
                <a:spcPts val="1000"/>
              </a:spcAft>
              <a:buNone/>
            </a:pPr>
            <a:r>
              <a:rPr lang="en" sz="1000">
                <a:latin typeface="Trebuchet MS"/>
                <a:ea typeface="Trebuchet MS"/>
                <a:cs typeface="Trebuchet MS"/>
                <a:sym typeface="Trebuchet MS"/>
              </a:rPr>
              <a:t>Heara- ganna</a:t>
            </a:r>
            <a:endParaRPr sz="1000">
              <a:latin typeface="Trebuchet MS"/>
              <a:ea typeface="Trebuchet MS"/>
              <a:cs typeface="Trebuchet MS"/>
              <a:sym typeface="Trebuchet M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33ada6a4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3ada6a4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000"/>
              </a:spcBef>
              <a:spcAft>
                <a:spcPts val="0"/>
              </a:spcAft>
              <a:buSzPts val="1100"/>
              <a:buAutoNum type="arabicPeriod"/>
            </a:pPr>
            <a:r>
              <a:rPr lang="en" sz="1000">
                <a:latin typeface="Trebuchet MS"/>
                <a:ea typeface="Trebuchet MS"/>
                <a:cs typeface="Trebuchet MS"/>
                <a:sym typeface="Trebuchet MS"/>
              </a:rPr>
              <a:t>Take camera input</a:t>
            </a:r>
            <a:endParaRPr sz="1000">
              <a:latin typeface="Trebuchet MS"/>
              <a:ea typeface="Trebuchet MS"/>
              <a:cs typeface="Trebuchet MS"/>
              <a:sym typeface="Trebuchet MS"/>
            </a:endParaRPr>
          </a:p>
          <a:p>
            <a:pPr indent="-292100" lvl="0" marL="457200" rtl="0" algn="l">
              <a:lnSpc>
                <a:spcPct val="115000"/>
              </a:lnSpc>
              <a:spcBef>
                <a:spcPts val="0"/>
              </a:spcBef>
              <a:spcAft>
                <a:spcPts val="0"/>
              </a:spcAft>
              <a:buSzPts val="1000"/>
              <a:buFont typeface="Trebuchet MS"/>
              <a:buAutoNum type="arabicPeriod"/>
            </a:pPr>
            <a:r>
              <a:rPr lang="en" sz="1000">
                <a:latin typeface="Trebuchet MS"/>
                <a:ea typeface="Trebuchet MS"/>
                <a:cs typeface="Trebuchet MS"/>
                <a:sym typeface="Trebuchet MS"/>
              </a:rPr>
              <a:t>Detect bright regions and find largest blob with findContours function</a:t>
            </a:r>
            <a:endParaRPr sz="1000">
              <a:latin typeface="Trebuchet MS"/>
              <a:ea typeface="Trebuchet MS"/>
              <a:cs typeface="Trebuchet MS"/>
              <a:sym typeface="Trebuchet MS"/>
            </a:endParaRPr>
          </a:p>
          <a:p>
            <a:pPr indent="-292100" lvl="0" marL="457200" rtl="0" algn="l">
              <a:lnSpc>
                <a:spcPct val="115000"/>
              </a:lnSpc>
              <a:spcBef>
                <a:spcPts val="0"/>
              </a:spcBef>
              <a:spcAft>
                <a:spcPts val="0"/>
              </a:spcAft>
              <a:buSzPts val="1000"/>
              <a:buFont typeface="Trebuchet MS"/>
              <a:buAutoNum type="arabicPeriod"/>
            </a:pPr>
            <a:r>
              <a:rPr lang="en" sz="1000">
                <a:latin typeface="Trebuchet MS"/>
                <a:ea typeface="Trebuchet MS"/>
                <a:cs typeface="Trebuchet MS"/>
                <a:sym typeface="Trebuchet MS"/>
              </a:rPr>
              <a:t>Detect fast swipe movement by tracking acceleration of mirrored centroid of bright region</a:t>
            </a:r>
            <a:endParaRPr sz="1000">
              <a:latin typeface="Trebuchet MS"/>
              <a:ea typeface="Trebuchet MS"/>
              <a:cs typeface="Trebuchet MS"/>
              <a:sym typeface="Trebuchet MS"/>
            </a:endParaRPr>
          </a:p>
          <a:p>
            <a:pPr indent="-292100" lvl="0" marL="457200" rtl="0" algn="l">
              <a:lnSpc>
                <a:spcPct val="115000"/>
              </a:lnSpc>
              <a:spcBef>
                <a:spcPts val="0"/>
              </a:spcBef>
              <a:spcAft>
                <a:spcPts val="0"/>
              </a:spcAft>
              <a:buSzPts val="1000"/>
              <a:buFont typeface="Trebuchet MS"/>
              <a:buAutoNum type="arabicPeriod"/>
            </a:pPr>
            <a:r>
              <a:rPr lang="en" sz="1000">
                <a:latin typeface="Trebuchet MS"/>
                <a:ea typeface="Trebuchet MS"/>
                <a:cs typeface="Trebuchet MS"/>
                <a:sym typeface="Trebuchet MS"/>
              </a:rPr>
              <a:t>Upon swipe, find centroid, bounding box of character and use it as input for the classification</a:t>
            </a:r>
            <a:endParaRPr sz="1000">
              <a:latin typeface="Trebuchet MS"/>
              <a:ea typeface="Trebuchet MS"/>
              <a:cs typeface="Trebuchet MS"/>
              <a:sym typeface="Trebuchet M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33ace89808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3ace8980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1000"/>
              </a:spcBef>
              <a:spcAft>
                <a:spcPts val="0"/>
              </a:spcAft>
              <a:buSzPts val="1000"/>
              <a:buFont typeface="Trebuchet MS"/>
              <a:buChar char="●"/>
            </a:pPr>
            <a:r>
              <a:rPr lang="en" sz="1000">
                <a:latin typeface="Trebuchet MS"/>
                <a:ea typeface="Trebuchet MS"/>
                <a:cs typeface="Trebuchet MS"/>
                <a:sym typeface="Trebuchet MS"/>
              </a:rPr>
              <a:t>Methods (based on material from class, the literature, or on your own ideas)</a:t>
            </a:r>
            <a:endParaRPr/>
          </a:p>
          <a:p>
            <a:pPr indent="0" lvl="0" marL="0" rtl="0" algn="l">
              <a:spcBef>
                <a:spcPts val="1000"/>
              </a:spcBef>
              <a:spcAft>
                <a:spcPts val="0"/>
              </a:spcAft>
              <a:buNone/>
            </a:pPr>
            <a:r>
              <a:rPr lang="en"/>
              <a:t>1000 images total. </a:t>
            </a:r>
            <a:endParaRPr/>
          </a:p>
          <a:p>
            <a:pPr indent="0" lvl="0" marL="0" rtl="0" algn="l">
              <a:lnSpc>
                <a:spcPct val="115000"/>
              </a:lnSpc>
              <a:spcBef>
                <a:spcPts val="1000"/>
              </a:spcBef>
              <a:spcAft>
                <a:spcPts val="0"/>
              </a:spcAft>
              <a:buClr>
                <a:srgbClr val="000000"/>
              </a:buClr>
              <a:buSzPts val="1100"/>
              <a:buFont typeface="Arial"/>
              <a:buNone/>
            </a:pPr>
            <a:r>
              <a:rPr lang="en" sz="1000">
                <a:latin typeface="Trebuchet MS"/>
                <a:ea typeface="Trebuchet MS"/>
                <a:cs typeface="Trebuchet MS"/>
                <a:sym typeface="Trebuchet MS"/>
              </a:rPr>
              <a:t>Z, or the logit, is the summation of the inputs times the weights including a constant called the bias. (the sum is called the transfer function)</a:t>
            </a:r>
            <a:endParaRPr sz="1000">
              <a:latin typeface="Trebuchet MS"/>
              <a:ea typeface="Trebuchet MS"/>
              <a:cs typeface="Trebuchet MS"/>
              <a:sym typeface="Trebuchet MS"/>
            </a:endParaRPr>
          </a:p>
          <a:p>
            <a:pPr indent="0" lvl="0" marL="0" rtl="0" algn="l">
              <a:lnSpc>
                <a:spcPct val="115000"/>
              </a:lnSpc>
              <a:spcBef>
                <a:spcPts val="1000"/>
              </a:spcBef>
              <a:spcAft>
                <a:spcPts val="0"/>
              </a:spcAft>
              <a:buClr>
                <a:srgbClr val="000000"/>
              </a:buClr>
              <a:buSzPts val="1100"/>
              <a:buFont typeface="Arial"/>
              <a:buNone/>
            </a:pPr>
            <a:r>
              <a:rPr lang="en" sz="1000">
                <a:latin typeface="Trebuchet MS"/>
                <a:ea typeface="Trebuchet MS"/>
                <a:cs typeface="Trebuchet MS"/>
                <a:sym typeface="Trebuchet MS"/>
              </a:rPr>
              <a:t>Our output is a function of Z (y = f(Z) or y = f(X * (dot product) W + b) ) where the function is the activation function</a:t>
            </a:r>
            <a:endParaRPr sz="1000">
              <a:latin typeface="Trebuchet MS"/>
              <a:ea typeface="Trebuchet MS"/>
              <a:cs typeface="Trebuchet MS"/>
              <a:sym typeface="Trebuchet MS"/>
            </a:endParaRPr>
          </a:p>
          <a:p>
            <a:pPr indent="0" lvl="0" marL="0" rtl="0" algn="l">
              <a:lnSpc>
                <a:spcPct val="115000"/>
              </a:lnSpc>
              <a:spcBef>
                <a:spcPts val="1000"/>
              </a:spcBef>
              <a:spcAft>
                <a:spcPts val="0"/>
              </a:spcAft>
              <a:buNone/>
            </a:pPr>
            <a:r>
              <a:rPr lang="en" sz="1000">
                <a:latin typeface="Trebuchet MS"/>
                <a:ea typeface="Trebuchet MS"/>
                <a:cs typeface="Trebuchet MS"/>
                <a:sym typeface="Trebuchet MS"/>
              </a:rPr>
              <a:t>(dot product because X is a vector and W is a vector of the same size, we multiple each component and add the results aka the dot product) </a:t>
            </a:r>
            <a:endParaRPr sz="1000">
              <a:latin typeface="Trebuchet MS"/>
              <a:ea typeface="Trebuchet MS"/>
              <a:cs typeface="Trebuchet MS"/>
              <a:sym typeface="Trebuchet MS"/>
            </a:endParaRPr>
          </a:p>
          <a:p>
            <a:pPr indent="0" lvl="0" marL="0" rtl="0" algn="l">
              <a:lnSpc>
                <a:spcPct val="115000"/>
              </a:lnSpc>
              <a:spcBef>
                <a:spcPts val="1000"/>
              </a:spcBef>
              <a:spcAft>
                <a:spcPts val="0"/>
              </a:spcAft>
              <a:buClr>
                <a:srgbClr val="000000"/>
              </a:buClr>
              <a:buSzPts val="1100"/>
              <a:buFont typeface="Arial"/>
              <a:buNone/>
            </a:pPr>
            <a:r>
              <a:rPr lang="en" sz="1050">
                <a:solidFill>
                  <a:srgbClr val="0A0A0A"/>
                </a:solidFill>
                <a:highlight>
                  <a:srgbClr val="FFFFFF"/>
                </a:highlight>
                <a:latin typeface="Roboto"/>
                <a:ea typeface="Roboto"/>
                <a:cs typeface="Roboto"/>
                <a:sym typeface="Roboto"/>
              </a:rPr>
              <a:t>most common activation functions: the sigmoid, the hyperbolic tangent and rectified linear unit</a:t>
            </a:r>
            <a:endParaRPr sz="1000">
              <a:latin typeface="Trebuchet MS"/>
              <a:ea typeface="Trebuchet MS"/>
              <a:cs typeface="Trebuchet MS"/>
              <a:sym typeface="Trebuchet MS"/>
            </a:endParaRPr>
          </a:p>
          <a:p>
            <a:pPr indent="0" lvl="0" marL="0" rtl="0" algn="l">
              <a:lnSpc>
                <a:spcPct val="115000"/>
              </a:lnSpc>
              <a:spcBef>
                <a:spcPts val="1000"/>
              </a:spcBef>
              <a:spcAft>
                <a:spcPts val="0"/>
              </a:spcAft>
              <a:buNone/>
            </a:pPr>
            <a:r>
              <a:rPr lang="en" sz="1000">
                <a:latin typeface="Trebuchet MS"/>
                <a:ea typeface="Trebuchet MS"/>
                <a:cs typeface="Trebuchet MS"/>
                <a:sym typeface="Trebuchet MS"/>
              </a:rPr>
              <a:t>This is the artificial neuron. </a:t>
            </a:r>
            <a:endParaRPr sz="1000">
              <a:latin typeface="Trebuchet MS"/>
              <a:ea typeface="Trebuchet MS"/>
              <a:cs typeface="Trebuchet MS"/>
              <a:sym typeface="Trebuchet MS"/>
            </a:endParaRPr>
          </a:p>
          <a:p>
            <a:pPr indent="0" lvl="0" marL="0" rtl="0" algn="l">
              <a:lnSpc>
                <a:spcPct val="115000"/>
              </a:lnSpc>
              <a:spcBef>
                <a:spcPts val="1000"/>
              </a:spcBef>
              <a:spcAft>
                <a:spcPts val="0"/>
              </a:spcAft>
              <a:buNone/>
            </a:pPr>
            <a:r>
              <a:rPr lang="en" sz="1000">
                <a:latin typeface="Trebuchet MS"/>
                <a:ea typeface="Trebuchet MS"/>
                <a:cs typeface="Trebuchet MS"/>
                <a:sym typeface="Trebuchet MS"/>
              </a:rPr>
              <a:t>A network combines these neurons. (feed forward neural network) </a:t>
            </a:r>
            <a:endParaRPr sz="1000">
              <a:latin typeface="Trebuchet MS"/>
              <a:ea typeface="Trebuchet MS"/>
              <a:cs typeface="Trebuchet MS"/>
              <a:sym typeface="Trebuchet MS"/>
            </a:endParaRPr>
          </a:p>
          <a:p>
            <a:pPr indent="0" lvl="0" marL="0" rtl="0" algn="l">
              <a:lnSpc>
                <a:spcPct val="115000"/>
              </a:lnSpc>
              <a:spcBef>
                <a:spcPts val="1000"/>
              </a:spcBef>
              <a:spcAft>
                <a:spcPts val="0"/>
              </a:spcAft>
              <a:buNone/>
            </a:pPr>
            <a:r>
              <a:rPr lang="en" sz="1000">
                <a:latin typeface="Trebuchet MS"/>
                <a:ea typeface="Trebuchet MS"/>
                <a:cs typeface="Trebuchet MS"/>
                <a:sym typeface="Trebuchet MS"/>
              </a:rPr>
              <a:t>Softmax is e^z_j / sum of e^z_j for all values of j (this gives a probability to each value between 0 and 1 and all the probabilities sum to 1)</a:t>
            </a:r>
            <a:endParaRPr sz="1000">
              <a:latin typeface="Trebuchet MS"/>
              <a:ea typeface="Trebuchet MS"/>
              <a:cs typeface="Trebuchet MS"/>
              <a:sym typeface="Trebuchet MS"/>
            </a:endParaRPr>
          </a:p>
          <a:p>
            <a:pPr indent="0" lvl="0" marL="0" rtl="0" algn="l">
              <a:lnSpc>
                <a:spcPct val="115000"/>
              </a:lnSpc>
              <a:spcBef>
                <a:spcPts val="1000"/>
              </a:spcBef>
              <a:spcAft>
                <a:spcPts val="0"/>
              </a:spcAft>
              <a:buNone/>
            </a:pPr>
            <a:r>
              <a:rPr lang="en" sz="1000">
                <a:latin typeface="Trebuchet MS"/>
                <a:ea typeface="Trebuchet MS"/>
                <a:cs typeface="Trebuchet MS"/>
                <a:sym typeface="Trebuchet MS"/>
              </a:rPr>
              <a:t>A good prediction will have the result = 1 and 0 for the rest of the values (one hot encoding)</a:t>
            </a:r>
            <a:endParaRPr sz="1000">
              <a:latin typeface="Trebuchet MS"/>
              <a:ea typeface="Trebuchet MS"/>
              <a:cs typeface="Trebuchet MS"/>
              <a:sym typeface="Trebuchet MS"/>
            </a:endParaRPr>
          </a:p>
          <a:p>
            <a:pPr indent="0" lvl="0" marL="0" rtl="0" algn="l">
              <a:lnSpc>
                <a:spcPct val="115000"/>
              </a:lnSpc>
              <a:spcBef>
                <a:spcPts val="1000"/>
              </a:spcBef>
              <a:spcAft>
                <a:spcPts val="0"/>
              </a:spcAft>
              <a:buNone/>
            </a:pPr>
            <a:r>
              <a:rPr lang="en" sz="1000">
                <a:latin typeface="Trebuchet MS"/>
                <a:ea typeface="Trebuchet MS"/>
                <a:cs typeface="Trebuchet MS"/>
                <a:sym typeface="Trebuchet MS"/>
              </a:rPr>
              <a:t>Gradient descent is used to optimize the network </a:t>
            </a:r>
            <a:endParaRPr sz="1000">
              <a:latin typeface="Trebuchet MS"/>
              <a:ea typeface="Trebuchet MS"/>
              <a:cs typeface="Trebuchet MS"/>
              <a:sym typeface="Trebuchet MS"/>
            </a:endParaRPr>
          </a:p>
          <a:p>
            <a:pPr indent="0" lvl="0" marL="0" rtl="0" algn="l">
              <a:lnSpc>
                <a:spcPct val="115000"/>
              </a:lnSpc>
              <a:spcBef>
                <a:spcPts val="1000"/>
              </a:spcBef>
              <a:spcAft>
                <a:spcPts val="0"/>
              </a:spcAft>
              <a:buNone/>
            </a:pPr>
            <a:r>
              <a:rPr lang="en" sz="1000">
                <a:latin typeface="Trebuchet MS"/>
                <a:ea typeface="Trebuchet MS"/>
                <a:cs typeface="Trebuchet MS"/>
                <a:sym typeface="Trebuchet MS"/>
              </a:rPr>
              <a:t>We chose a small learning rate ( the learning rate is the size of the step you take to improve the weights) each time you update the weights by subtracting the gradient (partial derivative)</a:t>
            </a:r>
            <a:endParaRPr sz="1000">
              <a:latin typeface="Trebuchet MS"/>
              <a:ea typeface="Trebuchet MS"/>
              <a:cs typeface="Trebuchet MS"/>
              <a:sym typeface="Trebuchet MS"/>
            </a:endParaRPr>
          </a:p>
          <a:p>
            <a:pPr indent="0" lvl="0" marL="0" rtl="0" algn="l">
              <a:lnSpc>
                <a:spcPct val="115000"/>
              </a:lnSpc>
              <a:spcBef>
                <a:spcPts val="1000"/>
              </a:spcBef>
              <a:spcAft>
                <a:spcPts val="0"/>
              </a:spcAft>
              <a:buNone/>
            </a:pPr>
            <a:r>
              <a:rPr lang="en" sz="1000">
                <a:latin typeface="Trebuchet MS"/>
                <a:ea typeface="Trebuchet MS"/>
                <a:cs typeface="Trebuchet MS"/>
                <a:sym typeface="Trebuchet MS"/>
              </a:rPr>
              <a:t>Backpropagation - calculate the error then propagate the error backwards </a:t>
            </a:r>
            <a:endParaRPr sz="1000">
              <a:latin typeface="Trebuchet MS"/>
              <a:ea typeface="Trebuchet MS"/>
              <a:cs typeface="Trebuchet MS"/>
              <a:sym typeface="Trebuchet MS"/>
            </a:endParaRPr>
          </a:p>
          <a:p>
            <a:pPr indent="0" lvl="0" marL="0" rtl="0" algn="l">
              <a:lnSpc>
                <a:spcPct val="115000"/>
              </a:lnSpc>
              <a:spcBef>
                <a:spcPts val="1000"/>
              </a:spcBef>
              <a:spcAft>
                <a:spcPts val="0"/>
              </a:spcAft>
              <a:buNone/>
            </a:pPr>
            <a:r>
              <a:rPr lang="en" sz="1000">
                <a:latin typeface="Trebuchet MS"/>
                <a:ea typeface="Trebuchet MS"/>
                <a:cs typeface="Trebuchet MS"/>
                <a:sym typeface="Trebuchet MS"/>
              </a:rPr>
              <a:t>We take the gradient of the error function with respect to the weights (the change in error given the current weights) and we do that for all layers of weights </a:t>
            </a:r>
            <a:endParaRPr sz="1000">
              <a:latin typeface="Trebuchet MS"/>
              <a:ea typeface="Trebuchet MS"/>
              <a:cs typeface="Trebuchet MS"/>
              <a:sym typeface="Trebuchet MS"/>
            </a:endParaRPr>
          </a:p>
          <a:p>
            <a:pPr indent="0" lvl="0" marL="0" rtl="0" algn="l">
              <a:lnSpc>
                <a:spcPct val="115000"/>
              </a:lnSpc>
              <a:spcBef>
                <a:spcPts val="1000"/>
              </a:spcBef>
              <a:spcAft>
                <a:spcPts val="0"/>
              </a:spcAft>
              <a:buNone/>
            </a:pPr>
            <a:r>
              <a:rPr lang="en" sz="1000">
                <a:latin typeface="Trebuchet MS"/>
                <a:ea typeface="Trebuchet MS"/>
                <a:cs typeface="Trebuchet MS"/>
                <a:sym typeface="Trebuchet MS"/>
              </a:rPr>
              <a:t>The goal is the decrease the error (local min of the error function) - for an optimal network </a:t>
            </a:r>
            <a:endParaRPr sz="1000">
              <a:latin typeface="Trebuchet MS"/>
              <a:ea typeface="Trebuchet MS"/>
              <a:cs typeface="Trebuchet MS"/>
              <a:sym typeface="Trebuchet MS"/>
            </a:endParaRPr>
          </a:p>
          <a:p>
            <a:pPr indent="0" lvl="0" marL="0" rtl="0" algn="l">
              <a:lnSpc>
                <a:spcPct val="115000"/>
              </a:lnSpc>
              <a:spcBef>
                <a:spcPts val="1000"/>
              </a:spcBef>
              <a:spcAft>
                <a:spcPts val="0"/>
              </a:spcAft>
              <a:buNone/>
            </a:pPr>
            <a:r>
              <a:rPr lang="en" sz="1000">
                <a:latin typeface="Trebuchet MS"/>
                <a:ea typeface="Trebuchet MS"/>
                <a:cs typeface="Trebuchet MS"/>
                <a:sym typeface="Trebuchet MS"/>
              </a:rPr>
              <a:t>For the loss function you can use Mean Square Error (the sum of the difference squared divided by the total number of outputs)</a:t>
            </a:r>
            <a:endParaRPr sz="1000">
              <a:latin typeface="Trebuchet MS"/>
              <a:ea typeface="Trebuchet MS"/>
              <a:cs typeface="Trebuchet MS"/>
              <a:sym typeface="Trebuchet MS"/>
            </a:endParaRPr>
          </a:p>
          <a:p>
            <a:pPr indent="0" lvl="0" marL="0" rtl="0" algn="l">
              <a:lnSpc>
                <a:spcPct val="115000"/>
              </a:lnSpc>
              <a:spcBef>
                <a:spcPts val="1000"/>
              </a:spcBef>
              <a:spcAft>
                <a:spcPts val="0"/>
              </a:spcAft>
              <a:buNone/>
            </a:pPr>
            <a:r>
              <a:rPr lang="en" sz="1000">
                <a:latin typeface="Trebuchet MS"/>
                <a:ea typeface="Trebuchet MS"/>
                <a:cs typeface="Trebuchet MS"/>
                <a:sym typeface="Trebuchet MS"/>
              </a:rPr>
              <a:t> or Cross Entropy ( - sum ( p(x) log( q(x) ) ) ) where p(x) is true labels and q(x) is the predicted </a:t>
            </a:r>
            <a:endParaRPr sz="1000">
              <a:latin typeface="Trebuchet MS"/>
              <a:ea typeface="Trebuchet MS"/>
              <a:cs typeface="Trebuchet MS"/>
              <a:sym typeface="Trebuchet MS"/>
            </a:endParaRPr>
          </a:p>
          <a:p>
            <a:pPr indent="0" lvl="0" marL="0" rtl="0" algn="l">
              <a:lnSpc>
                <a:spcPct val="115000"/>
              </a:lnSpc>
              <a:spcBef>
                <a:spcPts val="1000"/>
              </a:spcBef>
              <a:spcAft>
                <a:spcPts val="1000"/>
              </a:spcAft>
              <a:buNone/>
            </a:pPr>
            <a:r>
              <a:t/>
            </a:r>
            <a:endParaRPr sz="1000">
              <a:latin typeface="Trebuchet MS"/>
              <a:ea typeface="Trebuchet MS"/>
              <a:cs typeface="Trebuchet MS"/>
              <a:sym typeface="Trebuchet M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33ada6a4d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3ada6a4d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1000"/>
              </a:spcBef>
              <a:spcAft>
                <a:spcPts val="0"/>
              </a:spcAft>
              <a:buSzPts val="1000"/>
              <a:buFont typeface="Trebuchet MS"/>
              <a:buChar char="●"/>
            </a:pPr>
            <a:r>
              <a:rPr lang="en" sz="1000">
                <a:latin typeface="Trebuchet MS"/>
                <a:ea typeface="Trebuchet MS"/>
                <a:cs typeface="Trebuchet MS"/>
                <a:sym typeface="Trebuchet MS"/>
              </a:rPr>
              <a:t>Experiments</a:t>
            </a:r>
            <a:endParaRPr sz="1000">
              <a:latin typeface="Trebuchet MS"/>
              <a:ea typeface="Trebuchet MS"/>
              <a:cs typeface="Trebuchet MS"/>
              <a:sym typeface="Trebuchet MS"/>
            </a:endParaRPr>
          </a:p>
          <a:p>
            <a:pPr indent="0" lvl="0" marL="0" rtl="0" algn="l">
              <a:lnSpc>
                <a:spcPct val="115000"/>
              </a:lnSpc>
              <a:spcBef>
                <a:spcPts val="1000"/>
              </a:spcBef>
              <a:spcAft>
                <a:spcPts val="0"/>
              </a:spcAft>
              <a:buNone/>
            </a:pPr>
            <a:r>
              <a:rPr lang="en" sz="1000">
                <a:latin typeface="Trebuchet MS"/>
                <a:ea typeface="Trebuchet MS"/>
                <a:cs typeface="Trebuchet MS"/>
                <a:sym typeface="Trebuchet MS"/>
              </a:rPr>
              <a:t>I used a feed forward neural network at first. I tried using 28 by 28 size images and a fully connected layer with the relu </a:t>
            </a:r>
            <a:r>
              <a:rPr lang="en" sz="1000">
                <a:latin typeface="Trebuchet MS"/>
                <a:ea typeface="Trebuchet MS"/>
                <a:cs typeface="Trebuchet MS"/>
                <a:sym typeface="Trebuchet MS"/>
              </a:rPr>
              <a:t>activation</a:t>
            </a:r>
            <a:r>
              <a:rPr lang="en" sz="1000">
                <a:latin typeface="Trebuchet MS"/>
                <a:ea typeface="Trebuchet MS"/>
                <a:cs typeface="Trebuchet MS"/>
                <a:sym typeface="Trebuchet MS"/>
              </a:rPr>
              <a:t> function. I used softmax cross entropy as the </a:t>
            </a:r>
            <a:r>
              <a:rPr lang="en" sz="1000">
                <a:latin typeface="Trebuchet MS"/>
                <a:ea typeface="Trebuchet MS"/>
                <a:cs typeface="Trebuchet MS"/>
                <a:sym typeface="Trebuchet MS"/>
              </a:rPr>
              <a:t>loss function and the adam optimizer with a learning rate of 0.001 to predict the results. </a:t>
            </a:r>
            <a:r>
              <a:rPr lang="en" sz="1000">
                <a:latin typeface="Trebuchet MS"/>
                <a:ea typeface="Trebuchet MS"/>
                <a:cs typeface="Trebuchet MS"/>
                <a:sym typeface="Trebuchet MS"/>
              </a:rPr>
              <a:t>I also used 201 EPOCHs or steps in the training process. (EPOCH is one forward pass and one back pass for all the training examples and the batch size is the number of training examples in one forward/backward pass) </a:t>
            </a:r>
            <a:endParaRPr sz="1000">
              <a:latin typeface="Trebuchet MS"/>
              <a:ea typeface="Trebuchet MS"/>
              <a:cs typeface="Trebuchet MS"/>
              <a:sym typeface="Trebuchet MS"/>
            </a:endParaRPr>
          </a:p>
          <a:p>
            <a:pPr indent="0" lvl="0" marL="0" rtl="0" algn="l">
              <a:lnSpc>
                <a:spcPct val="115000"/>
              </a:lnSpc>
              <a:spcBef>
                <a:spcPts val="1000"/>
              </a:spcBef>
              <a:spcAft>
                <a:spcPts val="0"/>
              </a:spcAft>
              <a:buNone/>
            </a:pPr>
            <a:r>
              <a:rPr lang="en" sz="1000">
                <a:latin typeface="Trebuchet MS"/>
                <a:ea typeface="Trebuchet MS"/>
                <a:cs typeface="Trebuchet MS"/>
                <a:sym typeface="Trebuchet MS"/>
              </a:rPr>
              <a:t>The first experiments I ran on the neural network I didn’t normalize the image values so I got really bad results. I trained the network on all the data and picked 1000 random samples of the dataset. (which I know now is bad practice due to overfitting). That was </a:t>
            </a:r>
            <a:r>
              <a:rPr lang="en" sz="1000">
                <a:latin typeface="Trebuchet MS"/>
                <a:ea typeface="Trebuchet MS"/>
                <a:cs typeface="Trebuchet MS"/>
                <a:sym typeface="Trebuchet MS"/>
              </a:rPr>
              <a:t>accurate</a:t>
            </a:r>
            <a:r>
              <a:rPr lang="en" sz="1000">
                <a:latin typeface="Trebuchet MS"/>
                <a:ea typeface="Trebuchet MS"/>
                <a:cs typeface="Trebuchet MS"/>
                <a:sym typeface="Trebuchet MS"/>
              </a:rPr>
              <a:t> 50% of the time. </a:t>
            </a:r>
            <a:endParaRPr sz="1000">
              <a:latin typeface="Trebuchet MS"/>
              <a:ea typeface="Trebuchet MS"/>
              <a:cs typeface="Trebuchet MS"/>
              <a:sym typeface="Trebuchet MS"/>
            </a:endParaRPr>
          </a:p>
          <a:p>
            <a:pPr indent="0" lvl="0" marL="0" rtl="0" algn="l">
              <a:lnSpc>
                <a:spcPct val="115000"/>
              </a:lnSpc>
              <a:spcBef>
                <a:spcPts val="1000"/>
              </a:spcBef>
              <a:spcAft>
                <a:spcPts val="0"/>
              </a:spcAft>
              <a:buNone/>
            </a:pPr>
            <a:r>
              <a:rPr lang="en" sz="1000">
                <a:latin typeface="Trebuchet MS"/>
                <a:ea typeface="Trebuchet MS"/>
                <a:cs typeface="Trebuchet MS"/>
                <a:sym typeface="Trebuchet MS"/>
              </a:rPr>
              <a:t>Next, I tried the same network but with normalized images or dividing the image values by 255 to have a range between 0 and 1. I believe the helps in the optimization step. It is easier to take steps in gradient descent. This created 98% accuracy when testing with samples from the dataset. </a:t>
            </a:r>
            <a:endParaRPr sz="1000">
              <a:latin typeface="Trebuchet MS"/>
              <a:ea typeface="Trebuchet MS"/>
              <a:cs typeface="Trebuchet MS"/>
              <a:sym typeface="Trebuchet MS"/>
            </a:endParaRPr>
          </a:p>
          <a:p>
            <a:pPr indent="0" lvl="0" marL="0" rtl="0" algn="l">
              <a:lnSpc>
                <a:spcPct val="115000"/>
              </a:lnSpc>
              <a:spcBef>
                <a:spcPts val="1000"/>
              </a:spcBef>
              <a:spcAft>
                <a:spcPts val="1000"/>
              </a:spcAft>
              <a:buNone/>
            </a:pPr>
            <a:r>
              <a:t/>
            </a:r>
            <a:endParaRPr sz="1000">
              <a:latin typeface="Trebuchet MS"/>
              <a:ea typeface="Trebuchet MS"/>
              <a:cs typeface="Trebuchet MS"/>
              <a:sym typeface="Trebuchet M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33ada6a4d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3ada6a4d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sz="1000">
                <a:latin typeface="Trebuchet MS"/>
                <a:ea typeface="Trebuchet MS"/>
                <a:cs typeface="Trebuchet MS"/>
                <a:sym typeface="Trebuchet MS"/>
              </a:rPr>
              <a:t>Then, we introduced some of the image results from the segmentation. (distractors) First, there were problems due to the line size. So first for the images I had to perform dilation to expand the line width of the letters. I used a 9 by 9 kernel of all 1s. </a:t>
            </a:r>
            <a:endParaRPr sz="1000">
              <a:latin typeface="Trebuchet MS"/>
              <a:ea typeface="Trebuchet MS"/>
              <a:cs typeface="Trebuchet MS"/>
              <a:sym typeface="Trebuchet MS"/>
            </a:endParaRPr>
          </a:p>
          <a:p>
            <a:pPr indent="0" lvl="0" marL="0" rtl="0" algn="l">
              <a:lnSpc>
                <a:spcPct val="115000"/>
              </a:lnSpc>
              <a:spcBef>
                <a:spcPts val="1000"/>
              </a:spcBef>
              <a:spcAft>
                <a:spcPts val="0"/>
              </a:spcAft>
              <a:buNone/>
            </a:pPr>
            <a:r>
              <a:rPr lang="en" sz="1000">
                <a:latin typeface="Trebuchet MS"/>
                <a:ea typeface="Trebuchet MS"/>
                <a:cs typeface="Trebuchet MS"/>
                <a:sym typeface="Trebuchet MS"/>
              </a:rPr>
              <a:t>This gave a 50% accuracy rate. I was training on all the data and also testing using the same images. This caused overfitting. Also, the model was extremely simple. So I looked for ways to improve it like deepening the network, making it a convolutional neural network with max pooling and drop out. I used 2 conv layers with 5 by 5 filters and a dropout probability of 0.5. I also increased the image size to 32 by 32 to see if that enhanced the accuracy. </a:t>
            </a:r>
            <a:endParaRPr sz="1000">
              <a:latin typeface="Trebuchet MS"/>
              <a:ea typeface="Trebuchet MS"/>
              <a:cs typeface="Trebuchet MS"/>
              <a:sym typeface="Trebuchet MS"/>
            </a:endParaRPr>
          </a:p>
          <a:p>
            <a:pPr indent="0" lvl="0" marL="0" rtl="0" algn="l">
              <a:lnSpc>
                <a:spcPct val="115000"/>
              </a:lnSpc>
              <a:spcBef>
                <a:spcPts val="1000"/>
              </a:spcBef>
              <a:spcAft>
                <a:spcPts val="0"/>
              </a:spcAft>
              <a:buNone/>
            </a:pPr>
            <a:r>
              <a:t/>
            </a:r>
            <a:endParaRPr sz="1000">
              <a:latin typeface="Trebuchet MS"/>
              <a:ea typeface="Trebuchet MS"/>
              <a:cs typeface="Trebuchet MS"/>
              <a:sym typeface="Trebuchet MS"/>
            </a:endParaRPr>
          </a:p>
          <a:p>
            <a:pPr indent="0" lvl="0" marL="0" rtl="0" algn="l">
              <a:lnSpc>
                <a:spcPct val="115000"/>
              </a:lnSpc>
              <a:spcBef>
                <a:spcPts val="1000"/>
              </a:spcBef>
              <a:spcAft>
                <a:spcPts val="1000"/>
              </a:spcAft>
              <a:buClr>
                <a:srgbClr val="000000"/>
              </a:buClr>
              <a:buSzPts val="1100"/>
              <a:buFont typeface="Arial"/>
              <a:buNone/>
            </a:pPr>
            <a:r>
              <a:t/>
            </a:r>
            <a:endParaRPr sz="1000">
              <a:latin typeface="Trebuchet MS"/>
              <a:ea typeface="Trebuchet MS"/>
              <a:cs typeface="Trebuchet MS"/>
              <a:sym typeface="Trebuchet M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33ace89808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3ace89808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Trebuchet MS"/>
                <a:ea typeface="Trebuchet MS"/>
                <a:cs typeface="Trebuchet MS"/>
                <a:sym typeface="Trebuchet MS"/>
              </a:rPr>
              <a:t>Japanese: 2 characters</a:t>
            </a:r>
            <a:endParaRPr sz="1000">
              <a:latin typeface="Trebuchet MS"/>
              <a:ea typeface="Trebuchet MS"/>
              <a:cs typeface="Trebuchet MS"/>
              <a:sym typeface="Trebuchet MS"/>
            </a:endParaRPr>
          </a:p>
          <a:p>
            <a:pPr indent="0" lvl="0" marL="0" rtl="0" algn="l">
              <a:spcBef>
                <a:spcPts val="0"/>
              </a:spcBef>
              <a:spcAft>
                <a:spcPts val="0"/>
              </a:spcAft>
              <a:buNone/>
            </a:pPr>
            <a:r>
              <a:rPr lang="en" sz="1000">
                <a:latin typeface="Trebuchet MS"/>
                <a:ea typeface="Trebuchet MS"/>
                <a:cs typeface="Trebuchet MS"/>
                <a:sym typeface="Trebuchet MS"/>
              </a:rPr>
              <a:t>English: 7 characters in 30 seconds</a:t>
            </a:r>
            <a:endParaRPr sz="1000">
              <a:latin typeface="Trebuchet MS"/>
              <a:ea typeface="Trebuchet MS"/>
              <a:cs typeface="Trebuchet MS"/>
              <a:sym typeface="Trebuchet M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33ace89808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3ace89808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1000"/>
              </a:spcBef>
              <a:spcAft>
                <a:spcPts val="0"/>
              </a:spcAft>
              <a:buSzPts val="1000"/>
              <a:buFont typeface="Trebuchet MS"/>
              <a:buChar char="●"/>
            </a:pPr>
            <a:r>
              <a:rPr lang="en" sz="1000">
                <a:latin typeface="Trebuchet MS"/>
                <a:ea typeface="Trebuchet MS"/>
                <a:cs typeface="Trebuchet MS"/>
                <a:sym typeface="Trebuchet MS"/>
              </a:rPr>
              <a:t>Discussion of results (Is the method successful? Are your results satisfactory? What are the limitations of the method used? Did you improve on the state-of-the-art? Give a critical evaluation.)</a:t>
            </a:r>
            <a:endParaRPr/>
          </a:p>
          <a:p>
            <a:pPr indent="0" lvl="0" marL="0" rtl="0" algn="l">
              <a:spcBef>
                <a:spcPts val="1000"/>
              </a:spcBef>
              <a:spcAft>
                <a:spcPts val="0"/>
              </a:spcAft>
              <a:buNone/>
            </a:pPr>
            <a:r>
              <a:rPr lang="en"/>
              <a:t>(1 out 50 chance or </a:t>
            </a:r>
            <a:r>
              <a:rPr lang="en"/>
              <a:t>(0.02; 2%) probability by just randomly guessing the letter</a:t>
            </a:r>
            <a:r>
              <a:rPr lang="en"/>
              <a:t>) and accuracy results with our implementation)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1600"/>
              </a:spcBef>
              <a:spcAft>
                <a:spcPts val="0"/>
              </a:spcAft>
              <a:buClr>
                <a:schemeClr val="accent1"/>
              </a:buClr>
              <a:buSzPts val="1400"/>
              <a:buChar char="○"/>
              <a:defRPr>
                <a:solidFill>
                  <a:schemeClr val="accent1"/>
                </a:solidFill>
                <a:highlight>
                  <a:schemeClr val="lt1"/>
                </a:highlight>
              </a:defRPr>
            </a:lvl2pPr>
            <a:lvl3pPr indent="-317500" lvl="2" marL="1371600">
              <a:spcBef>
                <a:spcPts val="1600"/>
              </a:spcBef>
              <a:spcAft>
                <a:spcPts val="0"/>
              </a:spcAft>
              <a:buClr>
                <a:schemeClr val="accent1"/>
              </a:buClr>
              <a:buSzPts val="1400"/>
              <a:buChar char="■"/>
              <a:defRPr>
                <a:solidFill>
                  <a:schemeClr val="accent1"/>
                </a:solidFill>
                <a:highlight>
                  <a:schemeClr val="lt1"/>
                </a:highlight>
              </a:defRPr>
            </a:lvl3pPr>
            <a:lvl4pPr indent="-317500" lvl="3" marL="1828800">
              <a:spcBef>
                <a:spcPts val="1600"/>
              </a:spcBef>
              <a:spcAft>
                <a:spcPts val="0"/>
              </a:spcAft>
              <a:buClr>
                <a:schemeClr val="accent1"/>
              </a:buClr>
              <a:buSzPts val="1400"/>
              <a:buChar char="●"/>
              <a:defRPr>
                <a:solidFill>
                  <a:schemeClr val="accent1"/>
                </a:solidFill>
                <a:highlight>
                  <a:schemeClr val="lt1"/>
                </a:highlight>
              </a:defRPr>
            </a:lvl4pPr>
            <a:lvl5pPr indent="-317500" lvl="4" marL="2286000">
              <a:spcBef>
                <a:spcPts val="1600"/>
              </a:spcBef>
              <a:spcAft>
                <a:spcPts val="0"/>
              </a:spcAft>
              <a:buClr>
                <a:schemeClr val="accent1"/>
              </a:buClr>
              <a:buSzPts val="1400"/>
              <a:buChar char="○"/>
              <a:defRPr>
                <a:solidFill>
                  <a:schemeClr val="accent1"/>
                </a:solidFill>
                <a:highlight>
                  <a:schemeClr val="lt1"/>
                </a:highlight>
              </a:defRPr>
            </a:lvl5pPr>
            <a:lvl6pPr indent="-317500" lvl="5" marL="2743200">
              <a:spcBef>
                <a:spcPts val="1600"/>
              </a:spcBef>
              <a:spcAft>
                <a:spcPts val="0"/>
              </a:spcAft>
              <a:buClr>
                <a:schemeClr val="accent1"/>
              </a:buClr>
              <a:buSzPts val="1400"/>
              <a:buChar char="■"/>
              <a:defRPr>
                <a:solidFill>
                  <a:schemeClr val="accent1"/>
                </a:solidFill>
                <a:highlight>
                  <a:schemeClr val="lt1"/>
                </a:highlight>
              </a:defRPr>
            </a:lvl6pPr>
            <a:lvl7pPr indent="-317500" lvl="6" marL="3200400">
              <a:spcBef>
                <a:spcPts val="1600"/>
              </a:spcBef>
              <a:spcAft>
                <a:spcPts val="0"/>
              </a:spcAft>
              <a:buClr>
                <a:schemeClr val="accent1"/>
              </a:buClr>
              <a:buSzPts val="1400"/>
              <a:buChar char="●"/>
              <a:defRPr>
                <a:solidFill>
                  <a:schemeClr val="accent1"/>
                </a:solidFill>
                <a:highlight>
                  <a:schemeClr val="lt1"/>
                </a:highlight>
              </a:defRPr>
            </a:lvl7pPr>
            <a:lvl8pPr indent="-317500" lvl="7" marL="3657600">
              <a:spcBef>
                <a:spcPts val="1600"/>
              </a:spcBef>
              <a:spcAft>
                <a:spcPts val="0"/>
              </a:spcAft>
              <a:buClr>
                <a:schemeClr val="accent1"/>
              </a:buClr>
              <a:buSzPts val="1400"/>
              <a:buChar char="○"/>
              <a:defRPr>
                <a:solidFill>
                  <a:schemeClr val="accent1"/>
                </a:solidFill>
                <a:highlight>
                  <a:schemeClr val="lt1"/>
                </a:highlight>
              </a:defRPr>
            </a:lvl8pPr>
            <a:lvl9pPr indent="-317500" lvl="8" marL="4114800">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gif"/><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gif"/><Relationship Id="rId4" Type="http://schemas.openxmlformats.org/officeDocument/2006/relationships/image" Target="../media/image14.gif"/><Relationship Id="rId5" Type="http://schemas.openxmlformats.org/officeDocument/2006/relationships/image" Target="../media/image8.gif"/><Relationship Id="rId6"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github.com/inoueMashuu/hiragana-datase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jp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www.youtube.com/watch?v=yw2uyUfo5iY" TargetMode="External"/><Relationship Id="rId4" Type="http://schemas.openxmlformats.org/officeDocument/2006/relationships/image" Target="../media/image9.jpg"/><Relationship Id="rId5" Type="http://schemas.openxmlformats.org/officeDocument/2006/relationships/hyperlink" Target="http://www.youtube.com/watch?v=Lka2lDtg0As" TargetMode="External"/><Relationship Id="rId6"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project-cs585.herokuapp.com"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Gesture-based Text Entry Interface</a:t>
            </a:r>
            <a:endParaRPr/>
          </a:p>
        </p:txBody>
      </p:sp>
      <p:sp>
        <p:nvSpPr>
          <p:cNvPr id="57" name="Google Shape;57;p13"/>
          <p:cNvSpPr txBox="1"/>
          <p:nvPr>
            <p:ph idx="1" type="subTitle"/>
          </p:nvPr>
        </p:nvSpPr>
        <p:spPr>
          <a:xfrm>
            <a:off x="311700" y="3663075"/>
            <a:ext cx="8520600" cy="123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a:t>
            </a:r>
            <a:r>
              <a:rPr lang="en"/>
              <a:t>llen Lo and Jamie Nelson</a:t>
            </a:r>
            <a:endParaRPr/>
          </a:p>
          <a:p>
            <a:pPr indent="0" lvl="0" marL="0" rtl="0" algn="ctr">
              <a:spcBef>
                <a:spcPts val="0"/>
              </a:spcBef>
              <a:spcAft>
                <a:spcPts val="0"/>
              </a:spcAft>
              <a:buNone/>
            </a:pPr>
            <a:r>
              <a:rPr lang="en"/>
              <a:t>Boston University - Computer Science</a:t>
            </a:r>
            <a:endParaRPr/>
          </a:p>
          <a:p>
            <a:pPr indent="0" lvl="0" marL="0" rtl="0" algn="ctr">
              <a:spcBef>
                <a:spcPts val="0"/>
              </a:spcBef>
              <a:spcAft>
                <a:spcPts val="0"/>
              </a:spcAft>
              <a:buNone/>
            </a:pPr>
            <a:r>
              <a:rPr lang="en"/>
              <a:t>December 7th 2018</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2"/>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43" name="Google Shape;143;p22"/>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63" name="Google Shape;63;p14"/>
          <p:cNvSpPr txBox="1"/>
          <p:nvPr>
            <p:ph idx="1" type="body"/>
          </p:nvPr>
        </p:nvSpPr>
        <p:spPr>
          <a:xfrm>
            <a:off x="311700" y="1228675"/>
            <a:ext cx="3922500" cy="334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Making computer vision accessible within browser</a:t>
            </a:r>
            <a:endParaRPr/>
          </a:p>
          <a:p>
            <a:pPr indent="-342900" lvl="0" marL="457200" rtl="0" algn="l">
              <a:spcBef>
                <a:spcPts val="1000"/>
              </a:spcBef>
              <a:spcAft>
                <a:spcPts val="0"/>
              </a:spcAft>
              <a:buSzPts val="1800"/>
              <a:buChar char="●"/>
            </a:pPr>
            <a:r>
              <a:rPr lang="en"/>
              <a:t>Moving away from traditional text entry via keyboard, like EyeSwipe</a:t>
            </a:r>
            <a:endParaRPr/>
          </a:p>
          <a:p>
            <a:pPr indent="-342900" lvl="0" marL="457200" rtl="0" algn="l">
              <a:spcBef>
                <a:spcPts val="1000"/>
              </a:spcBef>
              <a:spcAft>
                <a:spcPts val="1000"/>
              </a:spcAft>
              <a:buSzPts val="1800"/>
              <a:buChar char="●"/>
            </a:pPr>
            <a:r>
              <a:rPr lang="en"/>
              <a:t>Hence, </a:t>
            </a:r>
            <a:r>
              <a:rPr b="1" lang="en"/>
              <a:t>OpenCV.js!</a:t>
            </a:r>
            <a:endParaRPr b="1"/>
          </a:p>
        </p:txBody>
      </p:sp>
      <p:pic>
        <p:nvPicPr>
          <p:cNvPr id="64" name="Google Shape;64;p14"/>
          <p:cNvPicPr preferRelativeResize="0"/>
          <p:nvPr/>
        </p:nvPicPr>
        <p:blipFill>
          <a:blip r:embed="rId3">
            <a:alphaModFix/>
          </a:blip>
          <a:stretch>
            <a:fillRect/>
          </a:stretch>
        </p:blipFill>
        <p:spPr>
          <a:xfrm>
            <a:off x="5437550" y="190800"/>
            <a:ext cx="3510325" cy="1972825"/>
          </a:xfrm>
          <a:prstGeom prst="rect">
            <a:avLst/>
          </a:prstGeom>
          <a:noFill/>
          <a:ln>
            <a:noFill/>
          </a:ln>
        </p:spPr>
      </p:pic>
      <p:sp>
        <p:nvSpPr>
          <p:cNvPr id="65" name="Google Shape;65;p14"/>
          <p:cNvSpPr txBox="1"/>
          <p:nvPr/>
        </p:nvSpPr>
        <p:spPr>
          <a:xfrm>
            <a:off x="5345700" y="2163625"/>
            <a:ext cx="3649800" cy="4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Source Code Pro"/>
                <a:ea typeface="Source Code Pro"/>
                <a:cs typeface="Source Code Pro"/>
                <a:sym typeface="Source Code Pro"/>
              </a:rPr>
              <a:t>Teachable Machine, Google Creative Lab, 2017</a:t>
            </a:r>
            <a:endParaRPr sz="1000">
              <a:latin typeface="Source Code Pro"/>
              <a:ea typeface="Source Code Pro"/>
              <a:cs typeface="Source Code Pro"/>
              <a:sym typeface="Source Code Pro"/>
            </a:endParaRPr>
          </a:p>
        </p:txBody>
      </p:sp>
      <p:pic>
        <p:nvPicPr>
          <p:cNvPr id="66" name="Google Shape;66;p14"/>
          <p:cNvPicPr preferRelativeResize="0"/>
          <p:nvPr/>
        </p:nvPicPr>
        <p:blipFill rotWithShape="1">
          <a:blip r:embed="rId4">
            <a:alphaModFix/>
          </a:blip>
          <a:srcRect b="0" l="18482" r="19639" t="0"/>
          <a:stretch/>
        </p:blipFill>
        <p:spPr>
          <a:xfrm>
            <a:off x="4458175" y="2571750"/>
            <a:ext cx="4537325" cy="1921275"/>
          </a:xfrm>
          <a:prstGeom prst="rect">
            <a:avLst/>
          </a:prstGeom>
          <a:noFill/>
          <a:ln>
            <a:noFill/>
          </a:ln>
        </p:spPr>
      </p:pic>
      <p:sp>
        <p:nvSpPr>
          <p:cNvPr id="67" name="Google Shape;67;p14"/>
          <p:cNvSpPr txBox="1"/>
          <p:nvPr/>
        </p:nvSpPr>
        <p:spPr>
          <a:xfrm>
            <a:off x="4721150" y="4568875"/>
            <a:ext cx="4320300" cy="4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Source Code Pro"/>
                <a:ea typeface="Source Code Pro"/>
                <a:cs typeface="Source Code Pro"/>
                <a:sym typeface="Source Code Pro"/>
              </a:rPr>
              <a:t>EyeSwipe: Dwell-free Text Entry Using Gaze Paths,</a:t>
            </a:r>
            <a:endParaRPr sz="1000">
              <a:latin typeface="Source Code Pro"/>
              <a:ea typeface="Source Code Pro"/>
              <a:cs typeface="Source Code Pro"/>
              <a:sym typeface="Source Code Pro"/>
            </a:endParaRPr>
          </a:p>
          <a:p>
            <a:pPr indent="0" lvl="0" marL="0" rtl="0" algn="l">
              <a:spcBef>
                <a:spcPts val="0"/>
              </a:spcBef>
              <a:spcAft>
                <a:spcPts val="0"/>
              </a:spcAft>
              <a:buNone/>
            </a:pPr>
            <a:r>
              <a:rPr lang="en" sz="1000">
                <a:latin typeface="Source Code Pro"/>
                <a:ea typeface="Source Code Pro"/>
                <a:cs typeface="Source Code Pro"/>
                <a:sym typeface="Source Code Pro"/>
              </a:rPr>
              <a:t>Kurauchi, Feng, Joshi, Morimoto, and Betke, 2016</a:t>
            </a:r>
            <a:endParaRPr sz="1000">
              <a:latin typeface="Source Code Pro"/>
              <a:ea typeface="Source Code Pro"/>
              <a:cs typeface="Source Code Pro"/>
              <a:sym typeface="Source Code Pr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5"/>
          <p:cNvSpPr txBox="1"/>
          <p:nvPr>
            <p:ph idx="1" type="body"/>
          </p:nvPr>
        </p:nvSpPr>
        <p:spPr>
          <a:xfrm>
            <a:off x="171025" y="1228675"/>
            <a:ext cx="4765800" cy="334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Our goal is to track the pen light in the video frames and draw the letter on the canvas</a:t>
            </a:r>
            <a:endParaRPr/>
          </a:p>
          <a:p>
            <a:pPr indent="-342900" lvl="0" marL="457200" rtl="0" algn="l">
              <a:spcBef>
                <a:spcPts val="0"/>
              </a:spcBef>
              <a:spcAft>
                <a:spcPts val="0"/>
              </a:spcAft>
              <a:buSzPts val="1800"/>
              <a:buChar char="●"/>
            </a:pPr>
            <a:r>
              <a:rPr lang="en"/>
              <a:t>Next, we use that image to recognize the Japanese character</a:t>
            </a:r>
            <a:endParaRPr/>
          </a:p>
          <a:p>
            <a:pPr indent="-342900" lvl="0" marL="457200" rtl="0" algn="l">
              <a:spcBef>
                <a:spcPts val="0"/>
              </a:spcBef>
              <a:spcAft>
                <a:spcPts val="0"/>
              </a:spcAft>
              <a:buSzPts val="1800"/>
              <a:buChar char="●"/>
            </a:pPr>
            <a:r>
              <a:rPr lang="en"/>
              <a:t>This is more challenging than English characters because Japanese letters have more </a:t>
            </a:r>
            <a:r>
              <a:rPr lang="en"/>
              <a:t>segmented</a:t>
            </a:r>
            <a:r>
              <a:rPr lang="en"/>
              <a:t> sections</a:t>
            </a:r>
            <a:endParaRPr/>
          </a:p>
        </p:txBody>
      </p:sp>
      <p:sp>
        <p:nvSpPr>
          <p:cNvPr id="73" name="Google Shape;73;p1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Definition</a:t>
            </a:r>
            <a:endParaRPr/>
          </a:p>
        </p:txBody>
      </p:sp>
      <p:pic>
        <p:nvPicPr>
          <p:cNvPr id="74" name="Google Shape;74;p15"/>
          <p:cNvPicPr preferRelativeResize="0"/>
          <p:nvPr/>
        </p:nvPicPr>
        <p:blipFill>
          <a:blip r:embed="rId3">
            <a:alphaModFix/>
          </a:blip>
          <a:stretch>
            <a:fillRect/>
          </a:stretch>
        </p:blipFill>
        <p:spPr>
          <a:xfrm>
            <a:off x="5349175" y="184125"/>
            <a:ext cx="3192499" cy="1928800"/>
          </a:xfrm>
          <a:prstGeom prst="rect">
            <a:avLst/>
          </a:prstGeom>
          <a:noFill/>
          <a:ln>
            <a:noFill/>
          </a:ln>
        </p:spPr>
      </p:pic>
      <p:pic>
        <p:nvPicPr>
          <p:cNvPr id="75" name="Google Shape;75;p15"/>
          <p:cNvPicPr preferRelativeResize="0"/>
          <p:nvPr/>
        </p:nvPicPr>
        <p:blipFill>
          <a:blip r:embed="rId4">
            <a:alphaModFix/>
          </a:blip>
          <a:stretch>
            <a:fillRect/>
          </a:stretch>
        </p:blipFill>
        <p:spPr>
          <a:xfrm>
            <a:off x="5383138" y="2454050"/>
            <a:ext cx="3124566" cy="2142099"/>
          </a:xfrm>
          <a:prstGeom prst="rect">
            <a:avLst/>
          </a:prstGeom>
          <a:noFill/>
          <a:ln>
            <a:noFill/>
          </a:ln>
        </p:spPr>
      </p:pic>
      <p:sp>
        <p:nvSpPr>
          <p:cNvPr id="76" name="Google Shape;76;p15"/>
          <p:cNvSpPr txBox="1"/>
          <p:nvPr/>
        </p:nvSpPr>
        <p:spPr>
          <a:xfrm>
            <a:off x="6135600" y="2112925"/>
            <a:ext cx="17175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Source Code Pro"/>
                <a:ea typeface="Source Code Pro"/>
                <a:cs typeface="Source Code Pro"/>
                <a:sym typeface="Source Code Pro"/>
              </a:rPr>
              <a:t>Hiragana</a:t>
            </a:r>
            <a:endParaRPr sz="1000">
              <a:latin typeface="Source Code Pro"/>
              <a:ea typeface="Source Code Pro"/>
              <a:cs typeface="Source Code Pro"/>
              <a:sym typeface="Source Code Pro"/>
            </a:endParaRPr>
          </a:p>
        </p:txBody>
      </p:sp>
      <p:sp>
        <p:nvSpPr>
          <p:cNvPr id="77" name="Google Shape;77;p15"/>
          <p:cNvSpPr txBox="1"/>
          <p:nvPr/>
        </p:nvSpPr>
        <p:spPr>
          <a:xfrm>
            <a:off x="6236663" y="4596150"/>
            <a:ext cx="17175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Source Code Pro"/>
                <a:ea typeface="Source Code Pro"/>
                <a:cs typeface="Source Code Pro"/>
                <a:sym typeface="Source Code Pro"/>
              </a:rPr>
              <a:t>Desired output</a:t>
            </a:r>
            <a:endParaRPr sz="1000">
              <a:latin typeface="Source Code Pro"/>
              <a:ea typeface="Source Code Pro"/>
              <a:cs typeface="Source Code Pro"/>
              <a:sym typeface="Source Code Pr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Methods for Segmentation and Tracking of the light</a:t>
            </a:r>
            <a:endParaRPr/>
          </a:p>
        </p:txBody>
      </p:sp>
      <p:sp>
        <p:nvSpPr>
          <p:cNvPr id="83" name="Google Shape;83;p16"/>
          <p:cNvSpPr/>
          <p:nvPr/>
        </p:nvSpPr>
        <p:spPr>
          <a:xfrm>
            <a:off x="2149938" y="1279275"/>
            <a:ext cx="1491600" cy="1602900"/>
          </a:xfrm>
          <a:prstGeom prst="rect">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Code Pro"/>
                <a:ea typeface="Source Code Pro"/>
                <a:cs typeface="Source Code Pro"/>
                <a:sym typeface="Source Code Pro"/>
              </a:rPr>
              <a:t>Bright</a:t>
            </a:r>
            <a:r>
              <a:rPr lang="en">
                <a:latin typeface="Source Code Pro"/>
                <a:ea typeface="Source Code Pro"/>
                <a:cs typeface="Source Code Pro"/>
                <a:sym typeface="Source Code Pro"/>
              </a:rPr>
              <a:t>ness</a:t>
            </a:r>
            <a:r>
              <a:rPr lang="en">
                <a:latin typeface="Source Code Pro"/>
                <a:ea typeface="Source Code Pro"/>
                <a:cs typeface="Source Code Pro"/>
                <a:sym typeface="Source Code Pro"/>
              </a:rPr>
              <a:t> </a:t>
            </a:r>
            <a:r>
              <a:rPr lang="en">
                <a:latin typeface="Source Code Pro"/>
                <a:ea typeface="Source Code Pro"/>
                <a:cs typeface="Source Code Pro"/>
                <a:sym typeface="Source Code Pro"/>
              </a:rPr>
              <a:t>thresholding + </a:t>
            </a:r>
            <a:endParaRPr>
              <a:latin typeface="Source Code Pro"/>
              <a:ea typeface="Source Code Pro"/>
              <a:cs typeface="Source Code Pro"/>
              <a:sym typeface="Source Code Pro"/>
            </a:endParaRPr>
          </a:p>
          <a:p>
            <a:pPr indent="0" lvl="0" marL="0" rtl="0" algn="ctr">
              <a:spcBef>
                <a:spcPts val="0"/>
              </a:spcBef>
              <a:spcAft>
                <a:spcPts val="0"/>
              </a:spcAft>
              <a:buNone/>
            </a:pPr>
            <a:r>
              <a:rPr lang="en">
                <a:latin typeface="Source Code Pro"/>
                <a:ea typeface="Source Code Pro"/>
                <a:cs typeface="Source Code Pro"/>
                <a:sym typeface="Source Code Pro"/>
              </a:rPr>
              <a:t>largest</a:t>
            </a:r>
            <a:endParaRPr>
              <a:latin typeface="Source Code Pro"/>
              <a:ea typeface="Source Code Pro"/>
              <a:cs typeface="Source Code Pro"/>
              <a:sym typeface="Source Code Pro"/>
            </a:endParaRPr>
          </a:p>
          <a:p>
            <a:pPr indent="0" lvl="0" marL="0" rtl="0" algn="ctr">
              <a:spcBef>
                <a:spcPts val="0"/>
              </a:spcBef>
              <a:spcAft>
                <a:spcPts val="0"/>
              </a:spcAft>
              <a:buNone/>
            </a:pPr>
            <a:r>
              <a:rPr lang="en">
                <a:latin typeface="Source Code Pro"/>
                <a:ea typeface="Source Code Pro"/>
                <a:cs typeface="Source Code Pro"/>
                <a:sym typeface="Source Code Pro"/>
              </a:rPr>
              <a:t>blob</a:t>
            </a:r>
            <a:endParaRPr>
              <a:latin typeface="Source Code Pro"/>
              <a:ea typeface="Source Code Pro"/>
              <a:cs typeface="Source Code Pro"/>
              <a:sym typeface="Source Code Pro"/>
            </a:endParaRPr>
          </a:p>
        </p:txBody>
      </p:sp>
      <p:sp>
        <p:nvSpPr>
          <p:cNvPr id="84" name="Google Shape;84;p16"/>
          <p:cNvSpPr/>
          <p:nvPr/>
        </p:nvSpPr>
        <p:spPr>
          <a:xfrm>
            <a:off x="5433113" y="1279275"/>
            <a:ext cx="1491600" cy="1602900"/>
          </a:xfrm>
          <a:prstGeom prst="rect">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Code Pro"/>
                <a:ea typeface="Source Code Pro"/>
                <a:cs typeface="Source Code Pro"/>
                <a:sym typeface="Source Code Pro"/>
              </a:rPr>
              <a:t>Segment ROI with centroid + bounding box</a:t>
            </a:r>
            <a:endParaRPr>
              <a:latin typeface="Source Code Pro"/>
              <a:ea typeface="Source Code Pro"/>
              <a:cs typeface="Source Code Pro"/>
              <a:sym typeface="Source Code Pro"/>
            </a:endParaRPr>
          </a:p>
        </p:txBody>
      </p:sp>
      <p:sp>
        <p:nvSpPr>
          <p:cNvPr id="85" name="Google Shape;85;p16"/>
          <p:cNvSpPr/>
          <p:nvPr/>
        </p:nvSpPr>
        <p:spPr>
          <a:xfrm>
            <a:off x="3791538" y="1279275"/>
            <a:ext cx="1491600" cy="1602900"/>
          </a:xfrm>
          <a:prstGeom prst="rect">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Code Pro"/>
                <a:ea typeface="Source Code Pro"/>
                <a:cs typeface="Source Code Pro"/>
                <a:sym typeface="Source Code Pro"/>
              </a:rPr>
              <a:t>Detect swipe with acceleration spikes</a:t>
            </a:r>
            <a:endParaRPr>
              <a:latin typeface="Source Code Pro"/>
              <a:ea typeface="Source Code Pro"/>
              <a:cs typeface="Source Code Pro"/>
              <a:sym typeface="Source Code Pro"/>
            </a:endParaRPr>
          </a:p>
        </p:txBody>
      </p:sp>
      <p:cxnSp>
        <p:nvCxnSpPr>
          <p:cNvPr id="86" name="Google Shape;86;p16"/>
          <p:cNvCxnSpPr/>
          <p:nvPr/>
        </p:nvCxnSpPr>
        <p:spPr>
          <a:xfrm>
            <a:off x="5283138" y="2080725"/>
            <a:ext cx="150000" cy="0"/>
          </a:xfrm>
          <a:prstGeom prst="straightConnector1">
            <a:avLst/>
          </a:prstGeom>
          <a:noFill/>
          <a:ln cap="flat" cmpd="sng" w="9525">
            <a:solidFill>
              <a:schemeClr val="dk2"/>
            </a:solidFill>
            <a:prstDash val="solid"/>
            <a:round/>
            <a:headEnd len="med" w="med" type="none"/>
            <a:tailEnd len="med" w="med" type="triangle"/>
          </a:ln>
        </p:spPr>
      </p:cxnSp>
      <p:cxnSp>
        <p:nvCxnSpPr>
          <p:cNvPr id="87" name="Google Shape;87;p16"/>
          <p:cNvCxnSpPr/>
          <p:nvPr/>
        </p:nvCxnSpPr>
        <p:spPr>
          <a:xfrm>
            <a:off x="3641538" y="2080725"/>
            <a:ext cx="150000" cy="0"/>
          </a:xfrm>
          <a:prstGeom prst="straightConnector1">
            <a:avLst/>
          </a:prstGeom>
          <a:noFill/>
          <a:ln cap="flat" cmpd="sng" w="9525">
            <a:solidFill>
              <a:schemeClr val="dk2"/>
            </a:solidFill>
            <a:prstDash val="solid"/>
            <a:round/>
            <a:headEnd len="med" w="med" type="none"/>
            <a:tailEnd len="med" w="med" type="triangle"/>
          </a:ln>
        </p:spPr>
      </p:cxnSp>
      <p:sp>
        <p:nvSpPr>
          <p:cNvPr id="88" name="Google Shape;88;p16"/>
          <p:cNvSpPr/>
          <p:nvPr/>
        </p:nvSpPr>
        <p:spPr>
          <a:xfrm>
            <a:off x="508413" y="1279275"/>
            <a:ext cx="1491600" cy="1602900"/>
          </a:xfrm>
          <a:prstGeom prst="rect">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Code Pro"/>
                <a:ea typeface="Source Code Pro"/>
                <a:cs typeface="Source Code Pro"/>
                <a:sym typeface="Source Code Pro"/>
              </a:rPr>
              <a:t>Camera input</a:t>
            </a:r>
            <a:endParaRPr>
              <a:latin typeface="Source Code Pro"/>
              <a:ea typeface="Source Code Pro"/>
              <a:cs typeface="Source Code Pro"/>
              <a:sym typeface="Source Code Pro"/>
            </a:endParaRPr>
          </a:p>
        </p:txBody>
      </p:sp>
      <p:cxnSp>
        <p:nvCxnSpPr>
          <p:cNvPr id="89" name="Google Shape;89;p16"/>
          <p:cNvCxnSpPr>
            <a:stCxn id="88" idx="3"/>
          </p:cNvCxnSpPr>
          <p:nvPr/>
        </p:nvCxnSpPr>
        <p:spPr>
          <a:xfrm>
            <a:off x="2000013" y="2080725"/>
            <a:ext cx="150000" cy="0"/>
          </a:xfrm>
          <a:prstGeom prst="straightConnector1">
            <a:avLst/>
          </a:prstGeom>
          <a:noFill/>
          <a:ln cap="flat" cmpd="sng" w="9525">
            <a:solidFill>
              <a:schemeClr val="dk2"/>
            </a:solidFill>
            <a:prstDash val="solid"/>
            <a:round/>
            <a:headEnd len="med" w="med" type="none"/>
            <a:tailEnd len="med" w="med" type="triangle"/>
          </a:ln>
        </p:spPr>
      </p:cxnSp>
      <p:pic>
        <p:nvPicPr>
          <p:cNvPr id="90" name="Google Shape;90;p16"/>
          <p:cNvPicPr preferRelativeResize="0"/>
          <p:nvPr/>
        </p:nvPicPr>
        <p:blipFill>
          <a:blip r:embed="rId3">
            <a:alphaModFix/>
          </a:blip>
          <a:stretch>
            <a:fillRect/>
          </a:stretch>
        </p:blipFill>
        <p:spPr>
          <a:xfrm>
            <a:off x="5998968" y="3160550"/>
            <a:ext cx="2739606" cy="1602900"/>
          </a:xfrm>
          <a:prstGeom prst="rect">
            <a:avLst/>
          </a:prstGeom>
          <a:noFill/>
          <a:ln>
            <a:noFill/>
          </a:ln>
        </p:spPr>
      </p:pic>
      <p:pic>
        <p:nvPicPr>
          <p:cNvPr id="91" name="Google Shape;91;p16"/>
          <p:cNvPicPr preferRelativeResize="0"/>
          <p:nvPr/>
        </p:nvPicPr>
        <p:blipFill>
          <a:blip r:embed="rId4">
            <a:alphaModFix/>
          </a:blip>
          <a:stretch>
            <a:fillRect/>
          </a:stretch>
        </p:blipFill>
        <p:spPr>
          <a:xfrm>
            <a:off x="405425" y="3160550"/>
            <a:ext cx="2739606" cy="1602900"/>
          </a:xfrm>
          <a:prstGeom prst="rect">
            <a:avLst/>
          </a:prstGeom>
          <a:noFill/>
          <a:ln>
            <a:noFill/>
          </a:ln>
        </p:spPr>
      </p:pic>
      <p:pic>
        <p:nvPicPr>
          <p:cNvPr id="92" name="Google Shape;92;p16"/>
          <p:cNvPicPr preferRelativeResize="0"/>
          <p:nvPr/>
        </p:nvPicPr>
        <p:blipFill>
          <a:blip r:embed="rId5">
            <a:alphaModFix/>
          </a:blip>
          <a:stretch>
            <a:fillRect/>
          </a:stretch>
        </p:blipFill>
        <p:spPr>
          <a:xfrm>
            <a:off x="3202197" y="3160550"/>
            <a:ext cx="2739606" cy="1602900"/>
          </a:xfrm>
          <a:prstGeom prst="rect">
            <a:avLst/>
          </a:prstGeom>
          <a:noFill/>
          <a:ln>
            <a:noFill/>
          </a:ln>
        </p:spPr>
      </p:pic>
      <p:pic>
        <p:nvPicPr>
          <p:cNvPr id="93" name="Google Shape;93;p16"/>
          <p:cNvPicPr preferRelativeResize="0"/>
          <p:nvPr/>
        </p:nvPicPr>
        <p:blipFill>
          <a:blip r:embed="rId6">
            <a:alphaModFix/>
          </a:blip>
          <a:stretch>
            <a:fillRect/>
          </a:stretch>
        </p:blipFill>
        <p:spPr>
          <a:xfrm>
            <a:off x="7074701" y="1279276"/>
            <a:ext cx="1602929" cy="1602900"/>
          </a:xfrm>
          <a:prstGeom prst="rect">
            <a:avLst/>
          </a:prstGeom>
          <a:noFill/>
          <a:ln>
            <a:noFill/>
          </a:ln>
        </p:spPr>
      </p:pic>
      <p:cxnSp>
        <p:nvCxnSpPr>
          <p:cNvPr id="94" name="Google Shape;94;p16"/>
          <p:cNvCxnSpPr/>
          <p:nvPr/>
        </p:nvCxnSpPr>
        <p:spPr>
          <a:xfrm>
            <a:off x="6924713" y="2080725"/>
            <a:ext cx="150000" cy="0"/>
          </a:xfrm>
          <a:prstGeom prst="straightConnector1">
            <a:avLst/>
          </a:prstGeom>
          <a:noFill/>
          <a:ln cap="flat" cmpd="sng" w="9525">
            <a:solidFill>
              <a:schemeClr val="dk2"/>
            </a:solidFill>
            <a:prstDash val="solid"/>
            <a:round/>
            <a:headEnd len="med" w="med" type="none"/>
            <a:tailEnd len="med" w="med" type="triangle"/>
          </a:ln>
        </p:spPr>
      </p:cxnSp>
      <p:sp>
        <p:nvSpPr>
          <p:cNvPr id="95" name="Google Shape;95;p16"/>
          <p:cNvSpPr txBox="1"/>
          <p:nvPr/>
        </p:nvSpPr>
        <p:spPr>
          <a:xfrm>
            <a:off x="357725" y="4763450"/>
            <a:ext cx="2835000" cy="28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Source Code Pro"/>
                <a:ea typeface="Source Code Pro"/>
                <a:cs typeface="Source Code Pro"/>
                <a:sym typeface="Source Code Pro"/>
              </a:rPr>
              <a:t>Camera input</a:t>
            </a:r>
            <a:endParaRPr sz="800">
              <a:latin typeface="Source Code Pro"/>
              <a:ea typeface="Source Code Pro"/>
              <a:cs typeface="Source Code Pro"/>
              <a:sym typeface="Source Code Pro"/>
            </a:endParaRPr>
          </a:p>
        </p:txBody>
      </p:sp>
      <p:sp>
        <p:nvSpPr>
          <p:cNvPr id="96" name="Google Shape;96;p16"/>
          <p:cNvSpPr txBox="1"/>
          <p:nvPr/>
        </p:nvSpPr>
        <p:spPr>
          <a:xfrm>
            <a:off x="3154500" y="4800200"/>
            <a:ext cx="2835000" cy="28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Source Code Pro"/>
                <a:ea typeface="Source Code Pro"/>
                <a:cs typeface="Source Code Pro"/>
                <a:sym typeface="Source Code Pro"/>
              </a:rPr>
              <a:t>Segmentation</a:t>
            </a:r>
            <a:endParaRPr sz="800">
              <a:latin typeface="Source Code Pro"/>
              <a:ea typeface="Source Code Pro"/>
              <a:cs typeface="Source Code Pro"/>
              <a:sym typeface="Source Code Pro"/>
            </a:endParaRPr>
          </a:p>
        </p:txBody>
      </p:sp>
      <p:sp>
        <p:nvSpPr>
          <p:cNvPr id="97" name="Google Shape;97;p16"/>
          <p:cNvSpPr txBox="1"/>
          <p:nvPr/>
        </p:nvSpPr>
        <p:spPr>
          <a:xfrm>
            <a:off x="5951275" y="4800200"/>
            <a:ext cx="2835000" cy="28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Source Code Pro"/>
                <a:ea typeface="Source Code Pro"/>
                <a:cs typeface="Source Code Pro"/>
                <a:sym typeface="Source Code Pro"/>
              </a:rPr>
              <a:t>Character path</a:t>
            </a:r>
            <a:endParaRPr sz="800">
              <a:latin typeface="Source Code Pro"/>
              <a:ea typeface="Source Code Pro"/>
              <a:cs typeface="Source Code Pro"/>
              <a:sym typeface="Source Code Pr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7"/>
          <p:cNvSpPr txBox="1"/>
          <p:nvPr>
            <p:ph idx="1" type="body"/>
          </p:nvPr>
        </p:nvSpPr>
        <p:spPr>
          <a:xfrm>
            <a:off x="311700" y="1386675"/>
            <a:ext cx="8520600" cy="334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We implemented supervised learning using a Neural Network</a:t>
            </a:r>
            <a:endParaRPr/>
          </a:p>
          <a:p>
            <a:pPr indent="-342900" lvl="0" marL="457200" rtl="0" algn="l">
              <a:spcBef>
                <a:spcPts val="0"/>
              </a:spcBef>
              <a:spcAft>
                <a:spcPts val="0"/>
              </a:spcAft>
              <a:buSzPts val="1800"/>
              <a:buChar char="●"/>
            </a:pPr>
            <a:r>
              <a:rPr lang="en"/>
              <a:t>We used data found on github at </a:t>
            </a:r>
            <a:r>
              <a:rPr lang="en" u="sng">
                <a:solidFill>
                  <a:schemeClr val="hlink"/>
                </a:solidFill>
                <a:hlinkClick r:id="rId3"/>
              </a:rPr>
              <a:t>https://github.com/inoueMashuu/hiragana-dataset</a:t>
            </a:r>
            <a:endParaRPr/>
          </a:p>
          <a:p>
            <a:pPr indent="-342900" lvl="0" marL="457200" rtl="0" algn="l">
              <a:spcBef>
                <a:spcPts val="0"/>
              </a:spcBef>
              <a:spcAft>
                <a:spcPts val="0"/>
              </a:spcAft>
              <a:buSzPts val="1800"/>
              <a:buChar char="●"/>
            </a:pPr>
            <a:r>
              <a:rPr lang="en"/>
              <a:t>The training data included 50 hiragana characters; 20 samples each</a:t>
            </a:r>
            <a:endParaRPr/>
          </a:p>
          <a:p>
            <a:pPr indent="-342900" lvl="0" marL="457200" rtl="0" algn="l">
              <a:spcBef>
                <a:spcPts val="0"/>
              </a:spcBef>
              <a:spcAft>
                <a:spcPts val="0"/>
              </a:spcAft>
              <a:buSzPts val="1800"/>
              <a:buChar char="●"/>
            </a:pPr>
            <a:r>
              <a:rPr lang="en"/>
              <a:t>Since this is a multiclass </a:t>
            </a:r>
            <a:r>
              <a:rPr lang="en"/>
              <a:t>classification</a:t>
            </a:r>
            <a:r>
              <a:rPr lang="en"/>
              <a:t> problem, we used one hot encoding</a:t>
            </a:r>
            <a:endParaRPr/>
          </a:p>
          <a:p>
            <a:pPr indent="0" lvl="0" marL="457200" rtl="0" algn="l">
              <a:spcBef>
                <a:spcPts val="1600"/>
              </a:spcBef>
              <a:spcAft>
                <a:spcPts val="1600"/>
              </a:spcAft>
              <a:buNone/>
            </a:pPr>
            <a:r>
              <a:t/>
            </a:r>
            <a:endParaRPr/>
          </a:p>
        </p:txBody>
      </p:sp>
      <p:sp>
        <p:nvSpPr>
          <p:cNvPr id="103" name="Google Shape;103;p17"/>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Methods for Letter Classification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8"/>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a:t>
            </a:r>
            <a:r>
              <a:rPr lang="en"/>
              <a:t>s For Classification</a:t>
            </a:r>
            <a:endParaRPr/>
          </a:p>
        </p:txBody>
      </p:sp>
      <p:pic>
        <p:nvPicPr>
          <p:cNvPr id="109" name="Google Shape;109;p18"/>
          <p:cNvPicPr preferRelativeResize="0"/>
          <p:nvPr/>
        </p:nvPicPr>
        <p:blipFill rotWithShape="1">
          <a:blip r:embed="rId3">
            <a:alphaModFix/>
          </a:blip>
          <a:srcRect b="8534" l="15311" r="4816" t="9558"/>
          <a:stretch/>
        </p:blipFill>
        <p:spPr>
          <a:xfrm>
            <a:off x="0" y="1734125"/>
            <a:ext cx="4298244" cy="3145051"/>
          </a:xfrm>
          <a:prstGeom prst="rect">
            <a:avLst/>
          </a:prstGeom>
          <a:noFill/>
          <a:ln>
            <a:noFill/>
          </a:ln>
        </p:spPr>
      </p:pic>
      <p:pic>
        <p:nvPicPr>
          <p:cNvPr id="110" name="Google Shape;110;p18"/>
          <p:cNvPicPr preferRelativeResize="0"/>
          <p:nvPr/>
        </p:nvPicPr>
        <p:blipFill rotWithShape="1">
          <a:blip r:embed="rId4">
            <a:alphaModFix/>
          </a:blip>
          <a:srcRect b="8193" l="16490" r="4793" t="10919"/>
          <a:stretch/>
        </p:blipFill>
        <p:spPr>
          <a:xfrm>
            <a:off x="4445398" y="1734125"/>
            <a:ext cx="4564978" cy="3145051"/>
          </a:xfrm>
          <a:prstGeom prst="rect">
            <a:avLst/>
          </a:prstGeom>
          <a:noFill/>
          <a:ln>
            <a:noFill/>
          </a:ln>
        </p:spPr>
      </p:pic>
      <p:sp>
        <p:nvSpPr>
          <p:cNvPr id="111" name="Google Shape;111;p18"/>
          <p:cNvSpPr txBox="1"/>
          <p:nvPr/>
        </p:nvSpPr>
        <p:spPr>
          <a:xfrm>
            <a:off x="1075600" y="1171725"/>
            <a:ext cx="2136600" cy="31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Source Code Pro"/>
                <a:ea typeface="Source Code Pro"/>
                <a:cs typeface="Source Code Pro"/>
                <a:sym typeface="Source Code Pro"/>
              </a:rPr>
              <a:t>First version</a:t>
            </a:r>
            <a:endParaRPr sz="1800">
              <a:latin typeface="Source Code Pro"/>
              <a:ea typeface="Source Code Pro"/>
              <a:cs typeface="Source Code Pro"/>
              <a:sym typeface="Source Code Pro"/>
            </a:endParaRPr>
          </a:p>
        </p:txBody>
      </p:sp>
      <p:sp>
        <p:nvSpPr>
          <p:cNvPr id="112" name="Google Shape;112;p18"/>
          <p:cNvSpPr txBox="1"/>
          <p:nvPr/>
        </p:nvSpPr>
        <p:spPr>
          <a:xfrm>
            <a:off x="5551475" y="1179375"/>
            <a:ext cx="2136600" cy="31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Source Code Pro"/>
                <a:ea typeface="Source Code Pro"/>
                <a:cs typeface="Source Code Pro"/>
                <a:sym typeface="Source Code Pro"/>
              </a:rPr>
              <a:t>Second </a:t>
            </a:r>
            <a:r>
              <a:rPr lang="en" sz="1800">
                <a:latin typeface="Source Code Pro"/>
                <a:ea typeface="Source Code Pro"/>
                <a:cs typeface="Source Code Pro"/>
                <a:sym typeface="Source Code Pro"/>
              </a:rPr>
              <a:t>version</a:t>
            </a:r>
            <a:endParaRPr sz="1800">
              <a:latin typeface="Source Code Pro"/>
              <a:ea typeface="Source Code Pro"/>
              <a:cs typeface="Source Code Pro"/>
              <a:sym typeface="Source Code P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19"/>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Experiments</a:t>
            </a:r>
            <a:endParaRPr/>
          </a:p>
        </p:txBody>
      </p:sp>
      <p:pic>
        <p:nvPicPr>
          <p:cNvPr id="118" name="Google Shape;118;p19"/>
          <p:cNvPicPr preferRelativeResize="0"/>
          <p:nvPr/>
        </p:nvPicPr>
        <p:blipFill>
          <a:blip r:embed="rId3">
            <a:alphaModFix/>
          </a:blip>
          <a:stretch>
            <a:fillRect/>
          </a:stretch>
        </p:blipFill>
        <p:spPr>
          <a:xfrm>
            <a:off x="311696" y="1228675"/>
            <a:ext cx="1466951" cy="1343075"/>
          </a:xfrm>
          <a:prstGeom prst="rect">
            <a:avLst/>
          </a:prstGeom>
          <a:noFill/>
          <a:ln>
            <a:noFill/>
          </a:ln>
        </p:spPr>
      </p:pic>
      <p:pic>
        <p:nvPicPr>
          <p:cNvPr id="119" name="Google Shape;119;p19"/>
          <p:cNvPicPr preferRelativeResize="0"/>
          <p:nvPr/>
        </p:nvPicPr>
        <p:blipFill rotWithShape="1">
          <a:blip r:embed="rId4">
            <a:alphaModFix/>
          </a:blip>
          <a:srcRect b="11170" l="21987" r="19907" t="11947"/>
          <a:stretch/>
        </p:blipFill>
        <p:spPr>
          <a:xfrm>
            <a:off x="1947540" y="1228674"/>
            <a:ext cx="1353386" cy="1343076"/>
          </a:xfrm>
          <a:prstGeom prst="rect">
            <a:avLst/>
          </a:prstGeom>
          <a:noFill/>
          <a:ln>
            <a:noFill/>
          </a:ln>
        </p:spPr>
      </p:pic>
      <p:pic>
        <p:nvPicPr>
          <p:cNvPr id="120" name="Google Shape;120;p19"/>
          <p:cNvPicPr preferRelativeResize="0"/>
          <p:nvPr/>
        </p:nvPicPr>
        <p:blipFill rotWithShape="1">
          <a:blip r:embed="rId5">
            <a:alphaModFix/>
          </a:blip>
          <a:srcRect b="11170" l="21983" r="20166" t="11947"/>
          <a:stretch/>
        </p:blipFill>
        <p:spPr>
          <a:xfrm>
            <a:off x="1152625" y="2840748"/>
            <a:ext cx="1353376" cy="1348990"/>
          </a:xfrm>
          <a:prstGeom prst="rect">
            <a:avLst/>
          </a:prstGeom>
          <a:noFill/>
          <a:ln>
            <a:noFill/>
          </a:ln>
        </p:spPr>
      </p:pic>
      <p:pic>
        <p:nvPicPr>
          <p:cNvPr id="121" name="Google Shape;121;p19"/>
          <p:cNvPicPr preferRelativeResize="0"/>
          <p:nvPr/>
        </p:nvPicPr>
        <p:blipFill rotWithShape="1">
          <a:blip r:embed="rId6">
            <a:alphaModFix/>
          </a:blip>
          <a:srcRect b="8528" l="19678" r="0" t="10242"/>
          <a:stretch/>
        </p:blipFill>
        <p:spPr>
          <a:xfrm>
            <a:off x="4085900" y="1408975"/>
            <a:ext cx="3928326" cy="2979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0"/>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t>
            </a:r>
            <a:endParaRPr/>
          </a:p>
        </p:txBody>
      </p:sp>
      <p:pic>
        <p:nvPicPr>
          <p:cNvPr id="127" name="Google Shape;127;p20" title="demo hiragana">
            <a:hlinkClick r:id="rId3"/>
          </p:cNvPr>
          <p:cNvPicPr preferRelativeResize="0"/>
          <p:nvPr/>
        </p:nvPicPr>
        <p:blipFill>
          <a:blip r:embed="rId4">
            <a:alphaModFix/>
          </a:blip>
          <a:stretch>
            <a:fillRect/>
          </a:stretch>
        </p:blipFill>
        <p:spPr>
          <a:xfrm>
            <a:off x="311700" y="1246250"/>
            <a:ext cx="4114800" cy="3086100"/>
          </a:xfrm>
          <a:prstGeom prst="rect">
            <a:avLst/>
          </a:prstGeom>
          <a:noFill/>
          <a:ln>
            <a:noFill/>
          </a:ln>
        </p:spPr>
      </p:pic>
      <p:pic>
        <p:nvPicPr>
          <p:cNvPr id="128" name="Google Shape;128;p20" title="Alternative writing interface with computer vision (English)">
            <a:hlinkClick r:id="rId5"/>
          </p:cNvPr>
          <p:cNvPicPr preferRelativeResize="0"/>
          <p:nvPr/>
        </p:nvPicPr>
        <p:blipFill>
          <a:blip r:embed="rId6">
            <a:alphaModFix/>
          </a:blip>
          <a:stretch>
            <a:fillRect/>
          </a:stretch>
        </p:blipFill>
        <p:spPr>
          <a:xfrm>
            <a:off x="4876800" y="1246250"/>
            <a:ext cx="4114800" cy="3086100"/>
          </a:xfrm>
          <a:prstGeom prst="rect">
            <a:avLst/>
          </a:prstGeom>
          <a:noFill/>
          <a:ln>
            <a:noFill/>
          </a:ln>
        </p:spPr>
      </p:pic>
      <p:sp>
        <p:nvSpPr>
          <p:cNvPr id="129" name="Google Shape;129;p20"/>
          <p:cNvSpPr txBox="1"/>
          <p:nvPr/>
        </p:nvSpPr>
        <p:spPr>
          <a:xfrm>
            <a:off x="1469725" y="4390775"/>
            <a:ext cx="17175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Source Code Pro"/>
                <a:ea typeface="Source Code Pro"/>
                <a:cs typeface="Source Code Pro"/>
                <a:sym typeface="Source Code Pro"/>
              </a:rPr>
              <a:t>Japanese (hiragana)</a:t>
            </a:r>
            <a:endParaRPr>
              <a:latin typeface="Source Code Pro"/>
              <a:ea typeface="Source Code Pro"/>
              <a:cs typeface="Source Code Pro"/>
              <a:sym typeface="Source Code Pro"/>
            </a:endParaRPr>
          </a:p>
        </p:txBody>
      </p:sp>
      <p:sp>
        <p:nvSpPr>
          <p:cNvPr id="130" name="Google Shape;130;p20"/>
          <p:cNvSpPr txBox="1"/>
          <p:nvPr/>
        </p:nvSpPr>
        <p:spPr>
          <a:xfrm>
            <a:off x="6075450" y="4390775"/>
            <a:ext cx="17175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Source Code Pro"/>
                <a:ea typeface="Source Code Pro"/>
                <a:cs typeface="Source Code Pro"/>
                <a:sym typeface="Source Code Pro"/>
              </a:rPr>
              <a:t>English</a:t>
            </a:r>
            <a:endParaRPr>
              <a:latin typeface="Source Code Pro"/>
              <a:ea typeface="Source Code Pro"/>
              <a:cs typeface="Source Code Pro"/>
              <a:sym typeface="Source Code Pr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1"/>
          <p:cNvSpPr txBox="1"/>
          <p:nvPr>
            <p:ph idx="1" type="body"/>
          </p:nvPr>
        </p:nvSpPr>
        <p:spPr>
          <a:xfrm>
            <a:off x="311700" y="1228675"/>
            <a:ext cx="42603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Machine learning</a:t>
            </a:r>
            <a:endParaRPr u="sng"/>
          </a:p>
          <a:p>
            <a:pPr indent="-317500" lvl="0" marL="457200" rtl="0" algn="l">
              <a:spcBef>
                <a:spcPts val="1600"/>
              </a:spcBef>
              <a:spcAft>
                <a:spcPts val="0"/>
              </a:spcAft>
              <a:buSzPts val="1400"/>
              <a:buChar char="●"/>
            </a:pPr>
            <a:r>
              <a:rPr lang="en" sz="1400"/>
              <a:t>If we had more data of </a:t>
            </a:r>
            <a:r>
              <a:rPr lang="en" sz="1400"/>
              <a:t>Japanese</a:t>
            </a:r>
            <a:r>
              <a:rPr lang="en" sz="1400"/>
              <a:t> letters, then the model for classification would </a:t>
            </a:r>
            <a:r>
              <a:rPr lang="en" sz="1400"/>
              <a:t>possibly </a:t>
            </a:r>
            <a:r>
              <a:rPr lang="en" sz="1400"/>
              <a:t>improve</a:t>
            </a:r>
            <a:endParaRPr sz="1400"/>
          </a:p>
          <a:p>
            <a:pPr indent="-317500" lvl="0" marL="457200" rtl="0" algn="l">
              <a:spcBef>
                <a:spcPts val="0"/>
              </a:spcBef>
              <a:spcAft>
                <a:spcPts val="0"/>
              </a:spcAft>
              <a:buSzPts val="1400"/>
              <a:buChar char="●"/>
            </a:pPr>
            <a:r>
              <a:rPr lang="en" sz="1400"/>
              <a:t>Also, training the </a:t>
            </a:r>
            <a:r>
              <a:rPr lang="en" sz="1400"/>
              <a:t>convolutional neural network under better conditions could yield better results</a:t>
            </a:r>
            <a:endParaRPr sz="1400"/>
          </a:p>
          <a:p>
            <a:pPr indent="-317500" lvl="0" marL="457200" rtl="0" algn="l">
              <a:lnSpc>
                <a:spcPct val="100000"/>
              </a:lnSpc>
              <a:spcBef>
                <a:spcPts val="0"/>
              </a:spcBef>
              <a:spcAft>
                <a:spcPts val="0"/>
              </a:spcAft>
              <a:buSzPts val="1400"/>
              <a:buChar char="●"/>
            </a:pPr>
            <a:r>
              <a:rPr lang="en" sz="1400" u="sng">
                <a:solidFill>
                  <a:schemeClr val="accent5"/>
                </a:solidFill>
                <a:hlinkClick r:id="rId3"/>
              </a:rPr>
              <a:t>https://project-cs585.herokuapp.com</a:t>
            </a:r>
            <a:endParaRPr sz="1400"/>
          </a:p>
          <a:p>
            <a:pPr indent="0" lvl="0" marL="457200" rtl="0" algn="l">
              <a:lnSpc>
                <a:spcPct val="100000"/>
              </a:lnSpc>
              <a:spcBef>
                <a:spcPts val="0"/>
              </a:spcBef>
              <a:spcAft>
                <a:spcPts val="0"/>
              </a:spcAft>
              <a:buNone/>
            </a:pPr>
            <a:r>
              <a:t/>
            </a:r>
            <a:endParaRPr sz="1400"/>
          </a:p>
          <a:p>
            <a:pPr indent="0" lvl="0" marL="457200" rtl="0" algn="l">
              <a:lnSpc>
                <a:spcPct val="100000"/>
              </a:lnSpc>
              <a:spcBef>
                <a:spcPts val="0"/>
              </a:spcBef>
              <a:spcAft>
                <a:spcPts val="0"/>
              </a:spcAft>
              <a:buNone/>
            </a:pPr>
            <a:r>
              <a:t/>
            </a:r>
            <a:endParaRPr sz="1400"/>
          </a:p>
          <a:p>
            <a:pPr indent="0" lvl="0" marL="0" rtl="0" algn="l">
              <a:spcBef>
                <a:spcPts val="0"/>
              </a:spcBef>
              <a:spcAft>
                <a:spcPts val="1600"/>
              </a:spcAft>
              <a:buNone/>
            </a:pPr>
            <a:r>
              <a:t/>
            </a:r>
            <a:endParaRPr sz="1400"/>
          </a:p>
        </p:txBody>
      </p:sp>
      <p:sp>
        <p:nvSpPr>
          <p:cNvPr id="136" name="Google Shape;136;p21"/>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a:t>
            </a:r>
            <a:endParaRPr/>
          </a:p>
        </p:txBody>
      </p:sp>
      <p:sp>
        <p:nvSpPr>
          <p:cNvPr id="137" name="Google Shape;137;p21"/>
          <p:cNvSpPr txBox="1"/>
          <p:nvPr>
            <p:ph idx="1" type="body"/>
          </p:nvPr>
        </p:nvSpPr>
        <p:spPr>
          <a:xfrm>
            <a:off x="4711225" y="1228675"/>
            <a:ext cx="4260300" cy="3340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u="sng"/>
              <a:t>Computer vision</a:t>
            </a:r>
            <a:br>
              <a:rPr lang="en" u="sng"/>
            </a:br>
            <a:endParaRPr u="sng"/>
          </a:p>
          <a:p>
            <a:pPr indent="-317500" lvl="0" marL="457200" rtl="0" algn="l">
              <a:lnSpc>
                <a:spcPct val="115000"/>
              </a:lnSpc>
              <a:spcBef>
                <a:spcPts val="0"/>
              </a:spcBef>
              <a:spcAft>
                <a:spcPts val="0"/>
              </a:spcAft>
              <a:buSzPts val="1400"/>
              <a:buChar char="●"/>
            </a:pPr>
            <a:r>
              <a:rPr lang="en" sz="1400"/>
              <a:t>Challenging to write more segmented characters in air </a:t>
            </a:r>
            <a:endParaRPr sz="1400"/>
          </a:p>
          <a:p>
            <a:pPr indent="0" lvl="0" marL="0" rtl="0" algn="l">
              <a:lnSpc>
                <a:spcPct val="115000"/>
              </a:lnSpc>
              <a:spcBef>
                <a:spcPts val="0"/>
              </a:spcBef>
              <a:spcAft>
                <a:spcPts val="0"/>
              </a:spcAft>
              <a:buNone/>
            </a:pPr>
            <a:r>
              <a:rPr lang="en" sz="1400"/>
              <a:t>	</a:t>
            </a:r>
            <a:r>
              <a:rPr lang="en" sz="1100"/>
              <a:t>=&gt; compare speed of English and Japanese</a:t>
            </a:r>
            <a:endParaRPr sz="1100"/>
          </a:p>
          <a:p>
            <a:pPr indent="-317500" lvl="0" marL="457200" rtl="0" algn="l">
              <a:lnSpc>
                <a:spcPct val="115000"/>
              </a:lnSpc>
              <a:spcBef>
                <a:spcPts val="1000"/>
              </a:spcBef>
              <a:spcAft>
                <a:spcPts val="0"/>
              </a:spcAft>
              <a:buSzPts val="1400"/>
              <a:buChar char="●"/>
            </a:pPr>
            <a:r>
              <a:rPr lang="en" sz="1400"/>
              <a:t>Difficult to locate discontinuous strokes</a:t>
            </a:r>
            <a:br>
              <a:rPr lang="en" sz="1400"/>
            </a:br>
            <a:r>
              <a:rPr lang="en" sz="1100"/>
              <a:t>=&gt; mimic transparent glass blackboard by overlaying character path on camera input</a:t>
            </a:r>
            <a:endParaRPr sz="1100"/>
          </a:p>
          <a:p>
            <a:pPr indent="-317500" lvl="0" marL="457200" rtl="0" algn="l">
              <a:spcBef>
                <a:spcPts val="1000"/>
              </a:spcBef>
              <a:spcAft>
                <a:spcPts val="0"/>
              </a:spcAft>
              <a:buSzPts val="1400"/>
              <a:buChar char="●"/>
            </a:pPr>
            <a:r>
              <a:rPr lang="en" sz="1400"/>
              <a:t>Auto-removal of ending of character path</a:t>
            </a:r>
            <a:r>
              <a:rPr lang="en" sz="1400"/>
              <a:t> due to swipe gesture</a:t>
            </a:r>
            <a:endParaRPr sz="1400"/>
          </a:p>
          <a:p>
            <a:pPr indent="-317500" lvl="0" marL="457200" rtl="0" algn="l">
              <a:spcBef>
                <a:spcPts val="1000"/>
              </a:spcBef>
              <a:spcAft>
                <a:spcPts val="0"/>
              </a:spcAft>
              <a:buSzPts val="1400"/>
              <a:buChar char="●"/>
            </a:pPr>
            <a:r>
              <a:rPr lang="en" sz="1400"/>
              <a:t>Add gestures for deletion, spacing</a:t>
            </a:r>
            <a:endParaRPr sz="14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